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78" r:id="rId2"/>
    <p:sldId id="279" r:id="rId3"/>
    <p:sldId id="280" r:id="rId4"/>
    <p:sldId id="281" r:id="rId5"/>
    <p:sldId id="282" r:id="rId6"/>
    <p:sldId id="283" r:id="rId7"/>
    <p:sldId id="287" r:id="rId8"/>
    <p:sldId id="288" r:id="rId9"/>
    <p:sldId id="284" r:id="rId10"/>
    <p:sldId id="285" r:id="rId11"/>
    <p:sldId id="286" r:id="rId12"/>
    <p:sldId id="289" r:id="rId13"/>
    <p:sldId id="290" r:id="rId14"/>
    <p:sldId id="291" r:id="rId15"/>
    <p:sldId id="292" r:id="rId16"/>
    <p:sldId id="300" r:id="rId17"/>
    <p:sldId id="296" r:id="rId18"/>
    <p:sldId id="297" r:id="rId19"/>
    <p:sldId id="298" r:id="rId20"/>
    <p:sldId id="304" r:id="rId21"/>
    <p:sldId id="301" r:id="rId22"/>
    <p:sldId id="302" r:id="rId23"/>
    <p:sldId id="309" r:id="rId24"/>
    <p:sldId id="314" r:id="rId25"/>
    <p:sldId id="311" r:id="rId26"/>
    <p:sldId id="312" r:id="rId27"/>
    <p:sldId id="313" r:id="rId28"/>
    <p:sldId id="325" r:id="rId29"/>
    <p:sldId id="305" r:id="rId30"/>
    <p:sldId id="308" r:id="rId31"/>
    <p:sldId id="307" r:id="rId32"/>
    <p:sldId id="306" r:id="rId33"/>
    <p:sldId id="299" r:id="rId34"/>
    <p:sldId id="316" r:id="rId35"/>
    <p:sldId id="317" r:id="rId36"/>
    <p:sldId id="315" r:id="rId37"/>
    <p:sldId id="293" r:id="rId38"/>
    <p:sldId id="294" r:id="rId39"/>
    <p:sldId id="295" r:id="rId40"/>
    <p:sldId id="318" r:id="rId41"/>
    <p:sldId id="319" r:id="rId42"/>
    <p:sldId id="320" r:id="rId43"/>
    <p:sldId id="321" r:id="rId44"/>
    <p:sldId id="326" r:id="rId45"/>
    <p:sldId id="322" r:id="rId46"/>
    <p:sldId id="323" r:id="rId47"/>
    <p:sldId id="324" r:id="rId48"/>
    <p:sldId id="338" r:id="rId49"/>
    <p:sldId id="332"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00FFFF"/>
    <a:srgbClr val="FF33CC"/>
    <a:srgbClr val="CC0099"/>
    <a:srgbClr val="33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p:scale>
          <a:sx n="75" d="100"/>
          <a:sy n="75" d="100"/>
        </p:scale>
        <p:origin x="-1152" y="-54"/>
      </p:cViewPr>
      <p:guideLst>
        <p:guide orient="horz" pos="2160"/>
        <p:guide pos="2880"/>
      </p:guideLst>
    </p:cSldViewPr>
  </p:slideViewPr>
  <p:outlineViewPr>
    <p:cViewPr>
      <p:scale>
        <a:sx n="33" d="100"/>
        <a:sy n="33" d="100"/>
      </p:scale>
      <p:origin x="0" y="138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D8BD707-D9CF-40AE-B4C6-C98DA3205C09}" type="datetimeFigureOut">
              <a:rPr lang="en-US" smtClean="0"/>
              <a:pPr/>
              <a:t>9/29/2021</a:t>
            </a:fld>
            <a:endParaRPr lang="en-US" dirty="0"/>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dirty="0"/>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D8BD707-D9CF-40AE-B4C6-C98DA3205C09}" type="datetimeFigureOut">
              <a:rPr lang="en-US" smtClean="0"/>
              <a:pPr/>
              <a:t>9/29/2021</a:t>
            </a:fld>
            <a:endParaRPr lang="en-US" dirty="0"/>
          </a:p>
        </p:txBody>
      </p:sp>
      <p:sp>
        <p:nvSpPr>
          <p:cNvPr id="5" name="Footer Placeholder 4"/>
          <p:cNvSpPr>
            <a:spLocks noGrp="1"/>
          </p:cNvSpPr>
          <p:nvPr>
            <p:ph type="ftr" sz="quarter" idx="11"/>
          </p:nvPr>
        </p:nvSpPr>
        <p:spPr>
          <a:xfrm>
            <a:off x="457200" y="6480969"/>
            <a:ext cx="4260056" cy="300831"/>
          </a:xfrm>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dirty="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Date Placeholder 3"/>
          <p:cNvSpPr>
            <a:spLocks noGrp="1"/>
          </p:cNvSpPr>
          <p:nvPr>
            <p:ph type="dt" sz="half" idx="10"/>
          </p:nvPr>
        </p:nvSpPr>
        <p:spPr>
          <a:xfrm>
            <a:off x="6955632" y="6477000"/>
            <a:ext cx="2133600" cy="304800"/>
          </a:xfrm>
        </p:spPr>
        <p:txBody>
          <a:bodyPr/>
          <a:lstStyle/>
          <a:p>
            <a:fld id="{1D8BD707-D9CF-40AE-B4C6-C98DA3205C09}" type="datetimeFigureOut">
              <a:rPr lang="en-US" smtClean="0"/>
              <a:pPr/>
              <a:t>9/29/2021</a:t>
            </a:fld>
            <a:endParaRPr lang="en-US" dirty="0"/>
          </a:p>
        </p:txBody>
      </p:sp>
      <p:sp>
        <p:nvSpPr>
          <p:cNvPr id="5" name="Footer Placeholder 4"/>
          <p:cNvSpPr>
            <a:spLocks noGrp="1"/>
          </p:cNvSpPr>
          <p:nvPr>
            <p:ph type="ftr" sz="quarter" idx="11"/>
          </p:nvPr>
        </p:nvSpPr>
        <p:spPr>
          <a:xfrm>
            <a:off x="2619376" y="6480969"/>
            <a:ext cx="4260056" cy="300831"/>
          </a:xfrm>
        </p:spPr>
        <p:txBody>
          <a:bodyPr/>
          <a:lstStyle/>
          <a:p>
            <a:endParaRPr lang="en-US" dirty="0"/>
          </a:p>
        </p:txBody>
      </p:sp>
      <p:sp>
        <p:nvSpPr>
          <p:cNvPr id="6" name="Slide Number Placeholder 5"/>
          <p:cNvSpPr>
            <a:spLocks noGrp="1"/>
          </p:cNvSpPr>
          <p:nvPr>
            <p:ph type="sldNum" sz="quarter" idx="12"/>
          </p:nvPr>
        </p:nvSpPr>
        <p:spPr>
          <a:xfrm>
            <a:off x="8451056" y="809624"/>
            <a:ext cx="502920" cy="300831"/>
          </a:xfrm>
        </p:spPr>
        <p:txBody>
          <a:bodyPr/>
          <a:lstStyle/>
          <a:p>
            <a:fld id="{B6F15528-21DE-4FAA-801E-634DDDAF4B2B}" type="slidenum">
              <a:rPr lang="en-US" smtClean="0"/>
              <a:pPr/>
              <a:t>‹#›</a:t>
            </a:fld>
            <a:endParaRPr lang="en-US" dirty="0"/>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D8BD707-D9CF-40AE-B4C6-C98DA3205C09}" type="datetimeFigureOut">
              <a:rPr lang="en-US" smtClean="0"/>
              <a:pPr/>
              <a:t>9/29/2021</a:t>
            </a:fld>
            <a:endParaRPr lang="en-US" dirty="0"/>
          </a:p>
        </p:txBody>
      </p:sp>
      <p:sp>
        <p:nvSpPr>
          <p:cNvPr id="6" name="Footer Placeholder 5"/>
          <p:cNvSpPr>
            <a:spLocks noGrp="1"/>
          </p:cNvSpPr>
          <p:nvPr>
            <p:ph type="ftr" sz="quarter" idx="11"/>
          </p:nvPr>
        </p:nvSpPr>
        <p:spPr>
          <a:xfrm>
            <a:off x="457200" y="6480969"/>
            <a:ext cx="4260056" cy="301752"/>
          </a:xfrm>
        </p:spPr>
        <p:txBody>
          <a:bodyPr/>
          <a:lstStyle/>
          <a:p>
            <a:endParaRPr lang="en-US" dirty="0"/>
          </a:p>
        </p:txBody>
      </p:sp>
      <p:sp>
        <p:nvSpPr>
          <p:cNvPr id="7" name="Slide Number Placeholder 6"/>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D8BD707-D9CF-40AE-B4C6-C98DA3205C09}" type="datetimeFigureOut">
              <a:rPr lang="en-US" smtClean="0"/>
              <a:pPr/>
              <a:t>9/29/2021</a:t>
            </a:fld>
            <a:endParaRPr lang="en-US" dirty="0"/>
          </a:p>
        </p:txBody>
      </p:sp>
      <p:sp>
        <p:nvSpPr>
          <p:cNvPr id="8" name="Footer Placeholder 7"/>
          <p:cNvSpPr>
            <a:spLocks noGrp="1"/>
          </p:cNvSpPr>
          <p:nvPr>
            <p:ph type="ftr" sz="quarter" idx="11"/>
          </p:nvPr>
        </p:nvSpPr>
        <p:spPr>
          <a:xfrm>
            <a:off x="457200" y="6480969"/>
            <a:ext cx="4261104" cy="301752"/>
          </a:xfrm>
        </p:spPr>
        <p:txBody>
          <a:bodyPr/>
          <a:lstStyle/>
          <a:p>
            <a:endParaRPr lang="en-US" dirty="0"/>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9/29/2021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D8BD707-D9CF-40AE-B4C6-C98DA3205C09}" type="datetimeFigureOut">
              <a:rPr lang="en-US" smtClean="0"/>
              <a:pPr/>
              <a:t>9/29/2021</a:t>
            </a:fld>
            <a:endParaRPr lang="en-US" dirty="0"/>
          </a:p>
        </p:txBody>
      </p:sp>
      <p:sp>
        <p:nvSpPr>
          <p:cNvPr id="3" name="Footer Placeholder 2"/>
          <p:cNvSpPr>
            <a:spLocks noGrp="1"/>
          </p:cNvSpPr>
          <p:nvPr>
            <p:ph type="ftr" sz="quarter" idx="11"/>
          </p:nvPr>
        </p:nvSpPr>
        <p:spPr>
          <a:xfrm>
            <a:off x="457200" y="6481890"/>
            <a:ext cx="4260056" cy="300831"/>
          </a:xfrm>
        </p:spPr>
        <p:txBody>
          <a:bodyPr/>
          <a:lstStyle/>
          <a:p>
            <a:endParaRPr lang="en-US" dirty="0"/>
          </a:p>
        </p:txBody>
      </p:sp>
      <p:sp>
        <p:nvSpPr>
          <p:cNvPr id="4" name="Slide Number Placeholder 3"/>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D8BD707-D9CF-40AE-B4C6-C98DA3205C09}" type="datetimeFigureOut">
              <a:rPr lang="en-US" smtClean="0"/>
              <a:pPr/>
              <a:t>9/29/2021</a:t>
            </a:fld>
            <a:endParaRPr lang="en-US" dirty="0"/>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D8BD707-D9CF-40AE-B4C6-C98DA3205C09}" type="datetimeFigureOut">
              <a:rPr lang="en-US" smtClean="0"/>
              <a:pPr/>
              <a:t>9/29/2021</a:t>
            </a:fld>
            <a:endParaRPr lang="en-US" dirty="0"/>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D8BD707-D9CF-40AE-B4C6-C98DA3205C09}" type="datetimeFigureOut">
              <a:rPr lang="en-US" smtClean="0"/>
              <a:pPr/>
              <a:t>9/29/2021</a:t>
            </a:fld>
            <a:endParaRPr lang="en-US" dirty="0"/>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dirty="0"/>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F15528-21DE-4FAA-801E-634DDDAF4B2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9200" y="1752600"/>
            <a:ext cx="6858000" cy="1600438"/>
          </a:xfrm>
          <a:prstGeom prst="rect">
            <a:avLst/>
          </a:prstGeom>
        </p:spPr>
        <p:txBody>
          <a:bodyPr wrap="square">
            <a:spAutoFit/>
          </a:bodyPr>
          <a:lstStyle/>
          <a:p>
            <a:pPr algn="ctr"/>
            <a:endParaRPr lang="en-US" dirty="0" smtClean="0">
              <a:solidFill>
                <a:srgbClr val="FFFF00"/>
              </a:solidFill>
              <a:latin typeface="Arial Black" pitchFamily="34" charset="0"/>
              <a:cs typeface="Arial" pitchFamily="34" charset="0"/>
            </a:endParaRPr>
          </a:p>
          <a:p>
            <a:pPr algn="ctr"/>
            <a:r>
              <a:rPr lang="en-US" sz="4000" dirty="0" smtClean="0">
                <a:solidFill>
                  <a:srgbClr val="FFFF00"/>
                </a:solidFill>
                <a:latin typeface="Arial Black" pitchFamily="34" charset="0"/>
                <a:cs typeface="Arial" pitchFamily="34" charset="0"/>
              </a:rPr>
              <a:t>CULTURE SYSTEMS IN AQUACULTURE</a:t>
            </a:r>
          </a:p>
        </p:txBody>
      </p:sp>
      <p:sp>
        <p:nvSpPr>
          <p:cNvPr id="5" name="Rectangle 4"/>
          <p:cNvSpPr/>
          <p:nvPr/>
        </p:nvSpPr>
        <p:spPr>
          <a:xfrm>
            <a:off x="4953000" y="4419600"/>
            <a:ext cx="3350469" cy="1292662"/>
          </a:xfrm>
          <a:prstGeom prst="rect">
            <a:avLst/>
          </a:prstGeom>
        </p:spPr>
        <p:txBody>
          <a:bodyPr wrap="none">
            <a:spAutoFit/>
          </a:bodyPr>
          <a:lstStyle/>
          <a:p>
            <a:pPr algn="ctr"/>
            <a:r>
              <a:rPr lang="en-US" b="1" dirty="0" smtClean="0">
                <a:solidFill>
                  <a:srgbClr val="00FFFF"/>
                </a:solidFill>
                <a:latin typeface="Arial Black" pitchFamily="34" charset="0"/>
                <a:cs typeface="Arial" pitchFamily="34" charset="0"/>
              </a:rPr>
              <a:t>Presented by</a:t>
            </a:r>
          </a:p>
          <a:p>
            <a:pPr algn="ctr"/>
            <a:r>
              <a:rPr lang="en-US" sz="2400" b="1" dirty="0" smtClean="0">
                <a:solidFill>
                  <a:srgbClr val="00FFFF"/>
                </a:solidFill>
                <a:latin typeface="Arial Black" pitchFamily="34" charset="0"/>
                <a:cs typeface="Arial" pitchFamily="34" charset="0"/>
              </a:rPr>
              <a:t>Dr. </a:t>
            </a:r>
            <a:r>
              <a:rPr lang="en-US" sz="2400" b="1" dirty="0" smtClean="0">
                <a:solidFill>
                  <a:srgbClr val="00FFFF"/>
                </a:solidFill>
                <a:latin typeface="Arial Black" pitchFamily="34" charset="0"/>
                <a:cs typeface="Arial" pitchFamily="34" charset="0"/>
              </a:rPr>
              <a:t>A. MALARVIZHI</a:t>
            </a:r>
          </a:p>
          <a:p>
            <a:pPr algn="ctr"/>
            <a:r>
              <a:rPr lang="en-US" b="1" dirty="0" smtClean="0">
                <a:solidFill>
                  <a:srgbClr val="FF99FF"/>
                </a:solidFill>
                <a:latin typeface="Arial Black" pitchFamily="34" charset="0"/>
                <a:cs typeface="Arial" pitchFamily="34" charset="0"/>
              </a:rPr>
              <a:t>Assistant Professor </a:t>
            </a:r>
          </a:p>
          <a:p>
            <a:pPr algn="ctr"/>
            <a:r>
              <a:rPr lang="en-US" b="1" dirty="0" smtClean="0">
                <a:solidFill>
                  <a:srgbClr val="FF99FF"/>
                </a:solidFill>
                <a:latin typeface="Arial Black" pitchFamily="34" charset="0"/>
                <a:cs typeface="Arial" pitchFamily="34" charset="0"/>
              </a:rPr>
              <a:t>Department of Zoology</a:t>
            </a:r>
          </a:p>
        </p:txBody>
      </p:sp>
      <p:sp>
        <p:nvSpPr>
          <p:cNvPr id="4" name="Rectangle 3"/>
          <p:cNvSpPr/>
          <p:nvPr/>
        </p:nvSpPr>
        <p:spPr>
          <a:xfrm>
            <a:off x="152400" y="533400"/>
            <a:ext cx="8763000" cy="707886"/>
          </a:xfrm>
          <a:prstGeom prst="rect">
            <a:avLst/>
          </a:prstGeom>
        </p:spPr>
        <p:txBody>
          <a:bodyPr wrap="square">
            <a:spAutoFit/>
          </a:bodyPr>
          <a:lstStyle/>
          <a:p>
            <a:pPr algn="ctr"/>
            <a:r>
              <a:rPr lang="en-US" sz="2000" b="1" dirty="0" smtClean="0">
                <a:solidFill>
                  <a:srgbClr val="FF99FF"/>
                </a:solidFill>
                <a:latin typeface="Arial Black" pitchFamily="34" charset="0"/>
                <a:cs typeface="Arial" pitchFamily="34" charset="0"/>
              </a:rPr>
              <a:t>PADMAVANI ARTS AND SCIENCE COLLEGE FOR WOMEN </a:t>
            </a:r>
          </a:p>
          <a:p>
            <a:pPr algn="ctr"/>
            <a:r>
              <a:rPr lang="en-US" sz="2000" b="1" dirty="0" smtClean="0">
                <a:solidFill>
                  <a:srgbClr val="FF99FF"/>
                </a:solidFill>
                <a:latin typeface="Arial Black" pitchFamily="34" charset="0"/>
                <a:cs typeface="Arial" pitchFamily="34" charset="0"/>
              </a:rPr>
              <a:t>SALEM - 11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304800"/>
            <a:ext cx="1618713" cy="369332"/>
          </a:xfrm>
          <a:prstGeom prst="rect">
            <a:avLst/>
          </a:prstGeom>
        </p:spPr>
        <p:txBody>
          <a:bodyPr wrap="none">
            <a:spAutoFit/>
          </a:bodyPr>
          <a:lstStyle/>
          <a:p>
            <a:r>
              <a:rPr lang="en-US" dirty="0" smtClean="0">
                <a:latin typeface="Arial Black" pitchFamily="34" charset="0"/>
                <a:cs typeface="Arial" pitchFamily="34" charset="0"/>
              </a:rPr>
              <a:t>Polyculture</a:t>
            </a:r>
            <a:endParaRPr lang="en-US" dirty="0"/>
          </a:p>
        </p:txBody>
      </p:sp>
      <p:sp>
        <p:nvSpPr>
          <p:cNvPr id="3" name="Rectangle 2"/>
          <p:cNvSpPr/>
          <p:nvPr/>
        </p:nvSpPr>
        <p:spPr>
          <a:xfrm>
            <a:off x="152400" y="914400"/>
            <a:ext cx="8763000" cy="5355312"/>
          </a:xfrm>
          <a:prstGeom prst="rect">
            <a:avLst/>
          </a:prstGeom>
        </p:spPr>
        <p:txBody>
          <a:bodyPr wrap="square">
            <a:spAutoFit/>
          </a:bodyPr>
          <a:lstStyle/>
          <a:p>
            <a:pPr>
              <a:buFont typeface="Wingdings" pitchFamily="2" charset="2"/>
              <a:buChar char="v"/>
            </a:pPr>
            <a:r>
              <a:rPr lang="en-US" dirty="0" smtClean="0">
                <a:latin typeface="Times New Roman"/>
              </a:rPr>
              <a:t>Polyculture is the practice of culturing more than one species of aquatic organism in the same pond. </a:t>
            </a:r>
          </a:p>
          <a:p>
            <a:pPr>
              <a:buFont typeface="Wingdings" pitchFamily="2" charset="2"/>
              <a:buChar char="v"/>
            </a:pPr>
            <a:endParaRPr lang="en-US" dirty="0" smtClean="0">
              <a:latin typeface="Times New Roman"/>
            </a:endParaRPr>
          </a:p>
          <a:p>
            <a:r>
              <a:rPr lang="en-US" b="1" dirty="0" smtClean="0">
                <a:solidFill>
                  <a:srgbClr val="FFFF00"/>
                </a:solidFill>
                <a:latin typeface="Times New Roman"/>
              </a:rPr>
              <a:t>INDIAN MAJOR CARPS</a:t>
            </a:r>
          </a:p>
          <a:p>
            <a:pPr>
              <a:buFont typeface="Wingdings" pitchFamily="2" charset="2"/>
              <a:buChar char="v"/>
            </a:pPr>
            <a:endParaRPr lang="en-US" dirty="0" smtClean="0">
              <a:latin typeface="Times New Roman"/>
            </a:endParaRPr>
          </a:p>
          <a:p>
            <a:pPr>
              <a:buFont typeface="Wingdings" pitchFamily="2" charset="2"/>
              <a:buChar char="ü"/>
            </a:pPr>
            <a:r>
              <a:rPr lang="en-US" dirty="0" smtClean="0">
                <a:latin typeface="Times New Roman"/>
              </a:rPr>
              <a:t>Catla ----- surface feeder------feeds on plankton------lives in surface of water</a:t>
            </a:r>
          </a:p>
          <a:p>
            <a:pPr>
              <a:buFont typeface="Wingdings" pitchFamily="2" charset="2"/>
              <a:buChar char="ü"/>
            </a:pPr>
            <a:r>
              <a:rPr lang="en-US" dirty="0" smtClean="0">
                <a:latin typeface="Times New Roman"/>
              </a:rPr>
              <a:t>Rohu -----Column feeder -----feeds on filamentous algae ------lives in middle zone of pond</a:t>
            </a:r>
          </a:p>
          <a:p>
            <a:pPr>
              <a:buFont typeface="Wingdings" pitchFamily="2" charset="2"/>
              <a:buChar char="ü"/>
            </a:pPr>
            <a:r>
              <a:rPr lang="en-US" dirty="0" err="1" smtClean="0">
                <a:latin typeface="Times New Roman"/>
              </a:rPr>
              <a:t>Mrigal</a:t>
            </a:r>
            <a:r>
              <a:rPr lang="en-US" dirty="0" smtClean="0">
                <a:latin typeface="Times New Roman"/>
              </a:rPr>
              <a:t> -----bottom feeder -----feeds on detritus and worms----- lives in bottom of pond</a:t>
            </a:r>
          </a:p>
          <a:p>
            <a:pPr>
              <a:buFont typeface="Wingdings" pitchFamily="2" charset="2"/>
              <a:buChar char="v"/>
            </a:pPr>
            <a:endParaRPr lang="en-US" dirty="0" smtClean="0">
              <a:latin typeface="Times New Roman"/>
            </a:endParaRPr>
          </a:p>
          <a:p>
            <a:pPr>
              <a:buFont typeface="Wingdings" pitchFamily="2" charset="2"/>
              <a:buChar char="v"/>
            </a:pPr>
            <a:r>
              <a:rPr lang="en-US" dirty="0" smtClean="0">
                <a:latin typeface="Times New Roman"/>
              </a:rPr>
              <a:t>The stocking density of Catla, Rohu and </a:t>
            </a:r>
            <a:r>
              <a:rPr lang="en-US" dirty="0" err="1" smtClean="0">
                <a:latin typeface="Times New Roman"/>
              </a:rPr>
              <a:t>Mrigal</a:t>
            </a:r>
            <a:r>
              <a:rPr lang="en-US" dirty="0" smtClean="0">
                <a:latin typeface="Times New Roman"/>
              </a:rPr>
              <a:t> is 3:6:1. It is a species combination of polyculture.</a:t>
            </a:r>
          </a:p>
          <a:p>
            <a:pPr>
              <a:buFont typeface="Wingdings" pitchFamily="2" charset="2"/>
              <a:buChar char="v"/>
            </a:pPr>
            <a:endParaRPr lang="en-US" dirty="0" smtClean="0">
              <a:latin typeface="Times New Roman"/>
            </a:endParaRPr>
          </a:p>
          <a:p>
            <a:r>
              <a:rPr lang="en-US" dirty="0" smtClean="0">
                <a:solidFill>
                  <a:srgbClr val="FFFF00"/>
                </a:solidFill>
                <a:latin typeface="Times New Roman"/>
              </a:rPr>
              <a:t>Five species or six species combination are followed</a:t>
            </a:r>
          </a:p>
          <a:p>
            <a:pPr>
              <a:buFont typeface="Wingdings" pitchFamily="2" charset="2"/>
              <a:buChar char="v"/>
            </a:pPr>
            <a:r>
              <a:rPr lang="en-US" dirty="0" smtClean="0">
                <a:latin typeface="Times New Roman"/>
              </a:rPr>
              <a:t>Five species combination has the following ratio</a:t>
            </a:r>
          </a:p>
          <a:p>
            <a:pPr>
              <a:buFont typeface="Wingdings" pitchFamily="2" charset="2"/>
              <a:buChar char="v"/>
            </a:pPr>
            <a:r>
              <a:rPr lang="en-US" dirty="0" smtClean="0">
                <a:latin typeface="Times New Roman"/>
              </a:rPr>
              <a:t>Catla – 6</a:t>
            </a:r>
          </a:p>
          <a:p>
            <a:pPr>
              <a:buFont typeface="Wingdings" pitchFamily="2" charset="2"/>
              <a:buChar char="v"/>
            </a:pPr>
            <a:r>
              <a:rPr lang="en-US" dirty="0" smtClean="0">
                <a:latin typeface="Times New Roman"/>
              </a:rPr>
              <a:t>Rohu – 3</a:t>
            </a:r>
          </a:p>
          <a:p>
            <a:pPr>
              <a:buFont typeface="Wingdings" pitchFamily="2" charset="2"/>
              <a:buChar char="v"/>
            </a:pPr>
            <a:r>
              <a:rPr lang="en-US" dirty="0" err="1" smtClean="0">
                <a:latin typeface="Times New Roman"/>
              </a:rPr>
              <a:t>Mrigal</a:t>
            </a:r>
            <a:r>
              <a:rPr lang="en-US" dirty="0" smtClean="0">
                <a:latin typeface="Times New Roman"/>
              </a:rPr>
              <a:t> – 5</a:t>
            </a:r>
          </a:p>
          <a:p>
            <a:pPr>
              <a:buFont typeface="Wingdings" pitchFamily="2" charset="2"/>
              <a:buChar char="v"/>
            </a:pPr>
            <a:r>
              <a:rPr lang="en-US" dirty="0" smtClean="0">
                <a:latin typeface="Times New Roman"/>
              </a:rPr>
              <a:t>Common carp – 4</a:t>
            </a:r>
          </a:p>
          <a:p>
            <a:pPr>
              <a:buFont typeface="Wingdings" pitchFamily="2" charset="2"/>
              <a:buChar char="v"/>
            </a:pPr>
            <a:r>
              <a:rPr lang="en-US" dirty="0" smtClean="0">
                <a:latin typeface="Times New Roman"/>
              </a:rPr>
              <a:t>Cauvery carp – 2</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7400" y="1600200"/>
            <a:ext cx="6477000" cy="2677656"/>
          </a:xfrm>
          <a:prstGeom prst="rect">
            <a:avLst/>
          </a:prstGeom>
        </p:spPr>
        <p:txBody>
          <a:bodyPr wrap="square">
            <a:spAutoFit/>
          </a:bodyPr>
          <a:lstStyle/>
          <a:p>
            <a:pPr>
              <a:buFont typeface="Wingdings" pitchFamily="2" charset="2"/>
              <a:buChar char="v"/>
            </a:pPr>
            <a:r>
              <a:rPr lang="en-US" sz="2400" dirty="0" smtClean="0">
                <a:latin typeface="Times New Roman"/>
              </a:rPr>
              <a:t>Six species combination has the following ratio</a:t>
            </a:r>
          </a:p>
          <a:p>
            <a:pPr>
              <a:buFont typeface="Wingdings" pitchFamily="2" charset="2"/>
              <a:buChar char="v"/>
            </a:pPr>
            <a:r>
              <a:rPr lang="en-US" sz="2400" dirty="0" smtClean="0">
                <a:latin typeface="Times New Roman"/>
              </a:rPr>
              <a:t>Catla – 3</a:t>
            </a:r>
          </a:p>
          <a:p>
            <a:pPr>
              <a:buFont typeface="Wingdings" pitchFamily="2" charset="2"/>
              <a:buChar char="v"/>
            </a:pPr>
            <a:r>
              <a:rPr lang="en-US" sz="2400" dirty="0" smtClean="0">
                <a:latin typeface="Times New Roman"/>
              </a:rPr>
              <a:t>Rohu – 2</a:t>
            </a:r>
          </a:p>
          <a:p>
            <a:pPr>
              <a:buFont typeface="Wingdings" pitchFamily="2" charset="2"/>
              <a:buChar char="v"/>
            </a:pPr>
            <a:r>
              <a:rPr lang="en-US" sz="2400" dirty="0" err="1" smtClean="0">
                <a:latin typeface="Times New Roman"/>
              </a:rPr>
              <a:t>Mrigal</a:t>
            </a:r>
            <a:r>
              <a:rPr lang="en-US" sz="2400" dirty="0" smtClean="0">
                <a:latin typeface="Times New Roman"/>
              </a:rPr>
              <a:t> – 4</a:t>
            </a:r>
          </a:p>
          <a:p>
            <a:pPr>
              <a:buFont typeface="Wingdings" pitchFamily="2" charset="2"/>
              <a:buChar char="v"/>
            </a:pPr>
            <a:r>
              <a:rPr lang="en-US" sz="2400" dirty="0" smtClean="0">
                <a:latin typeface="Times New Roman"/>
              </a:rPr>
              <a:t>Silver carp – 6</a:t>
            </a:r>
          </a:p>
          <a:p>
            <a:pPr>
              <a:buFont typeface="Wingdings" pitchFamily="2" charset="2"/>
              <a:buChar char="v"/>
            </a:pPr>
            <a:r>
              <a:rPr lang="en-US" sz="2400" dirty="0" smtClean="0">
                <a:latin typeface="Times New Roman"/>
              </a:rPr>
              <a:t>Common carp – 4</a:t>
            </a:r>
          </a:p>
          <a:p>
            <a:pPr>
              <a:buFont typeface="Wingdings" pitchFamily="2" charset="2"/>
              <a:buChar char="v"/>
            </a:pPr>
            <a:r>
              <a:rPr lang="en-US" sz="2400" dirty="0" smtClean="0">
                <a:latin typeface="Times New Roman"/>
              </a:rPr>
              <a:t>Grass carp - 1</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533400"/>
            <a:ext cx="3484672" cy="369332"/>
          </a:xfrm>
          <a:prstGeom prst="rect">
            <a:avLst/>
          </a:prstGeom>
        </p:spPr>
        <p:txBody>
          <a:bodyPr wrap="none">
            <a:spAutoFit/>
          </a:bodyPr>
          <a:lstStyle/>
          <a:p>
            <a:r>
              <a:rPr lang="en-US" b="1" dirty="0" smtClean="0">
                <a:solidFill>
                  <a:srgbClr val="FFFF00"/>
                </a:solidFill>
                <a:latin typeface="Times New Roman"/>
              </a:rPr>
              <a:t>INTEGRATED FISH FARMING</a:t>
            </a:r>
            <a:endParaRPr lang="en-US" b="1" dirty="0">
              <a:solidFill>
                <a:srgbClr val="FFFF00"/>
              </a:solidFill>
            </a:endParaRPr>
          </a:p>
        </p:txBody>
      </p:sp>
      <p:sp>
        <p:nvSpPr>
          <p:cNvPr id="3" name="Rectangle 2"/>
          <p:cNvSpPr/>
          <p:nvPr/>
        </p:nvSpPr>
        <p:spPr>
          <a:xfrm>
            <a:off x="152400" y="1066800"/>
            <a:ext cx="7276351" cy="3416320"/>
          </a:xfrm>
          <a:prstGeom prst="rect">
            <a:avLst/>
          </a:prstGeom>
        </p:spPr>
        <p:txBody>
          <a:bodyPr wrap="none">
            <a:spAutoFit/>
          </a:bodyPr>
          <a:lstStyle/>
          <a:p>
            <a:r>
              <a:rPr lang="en-US" dirty="0" smtClean="0">
                <a:latin typeface="Times New Roman"/>
              </a:rPr>
              <a:t>Culture of fishes along with agriculture or animal husbandry or salt industry </a:t>
            </a:r>
          </a:p>
          <a:p>
            <a:r>
              <a:rPr lang="en-US" dirty="0" smtClean="0">
                <a:latin typeface="Times New Roman"/>
              </a:rPr>
              <a:t>Eg: Rearing of fishes in paddy fields </a:t>
            </a:r>
          </a:p>
          <a:p>
            <a:r>
              <a:rPr lang="en-US" dirty="0" smtClean="0">
                <a:latin typeface="Times New Roman"/>
              </a:rPr>
              <a:t>       Rearing of cow near a fish pond</a:t>
            </a:r>
          </a:p>
          <a:p>
            <a:endParaRPr lang="en-US" dirty="0" smtClean="0">
              <a:latin typeface="Times New Roman"/>
            </a:endParaRPr>
          </a:p>
          <a:p>
            <a:r>
              <a:rPr lang="en-US" b="1" dirty="0" smtClean="0">
                <a:solidFill>
                  <a:srgbClr val="FFFF00"/>
                </a:solidFill>
                <a:latin typeface="Times New Roman"/>
              </a:rPr>
              <a:t>ADVANTAGES</a:t>
            </a:r>
          </a:p>
          <a:p>
            <a:pPr marL="342900" indent="-342900">
              <a:buAutoNum type="arabicPeriod"/>
            </a:pPr>
            <a:r>
              <a:rPr lang="en-US" dirty="0" smtClean="0">
                <a:latin typeface="Times New Roman"/>
              </a:rPr>
              <a:t>Single </a:t>
            </a:r>
            <a:r>
              <a:rPr lang="en-US" dirty="0" err="1" smtClean="0">
                <a:latin typeface="Times New Roman"/>
              </a:rPr>
              <a:t>labour</a:t>
            </a:r>
            <a:r>
              <a:rPr lang="en-US" dirty="0" smtClean="0">
                <a:latin typeface="Times New Roman"/>
              </a:rPr>
              <a:t>, double income</a:t>
            </a:r>
          </a:p>
          <a:p>
            <a:pPr marL="342900" indent="-342900">
              <a:buAutoNum type="arabicPeriod"/>
            </a:pPr>
            <a:r>
              <a:rPr lang="en-US" dirty="0" smtClean="0">
                <a:latin typeface="Times New Roman"/>
              </a:rPr>
              <a:t>No need for artificial feeding</a:t>
            </a:r>
          </a:p>
          <a:p>
            <a:pPr marL="342900" indent="-342900">
              <a:buAutoNum type="arabicPeriod"/>
            </a:pPr>
            <a:r>
              <a:rPr lang="en-US" dirty="0" smtClean="0">
                <a:latin typeface="Times New Roman"/>
              </a:rPr>
              <a:t>No need for additional fertilizer</a:t>
            </a:r>
          </a:p>
          <a:p>
            <a:pPr marL="342900" indent="-342900">
              <a:buAutoNum type="arabicPeriod"/>
            </a:pPr>
            <a:r>
              <a:rPr lang="en-US" dirty="0" smtClean="0">
                <a:latin typeface="Times New Roman"/>
              </a:rPr>
              <a:t>Recycling of wastes</a:t>
            </a:r>
          </a:p>
          <a:p>
            <a:pPr marL="342900" indent="-342900">
              <a:buAutoNum type="arabicPeriod"/>
            </a:pPr>
            <a:r>
              <a:rPr lang="en-US" dirty="0" smtClean="0">
                <a:latin typeface="Times New Roman"/>
              </a:rPr>
              <a:t>Maximum utilization of natural resources</a:t>
            </a:r>
          </a:p>
          <a:p>
            <a:pPr marL="342900" indent="-342900">
              <a:buAutoNum type="arabicPeriod"/>
            </a:pPr>
            <a:r>
              <a:rPr lang="en-US" dirty="0" smtClean="0">
                <a:latin typeface="Times New Roman"/>
              </a:rPr>
              <a:t>No additional cost</a:t>
            </a:r>
          </a:p>
          <a:p>
            <a:pPr marL="342900" indent="-342900">
              <a:buAutoNum type="arabicPeriod"/>
            </a:pPr>
            <a:endParaRPr lang="en-US" dirty="0"/>
          </a:p>
        </p:txBody>
      </p:sp>
      <p:sp>
        <p:nvSpPr>
          <p:cNvPr id="4" name="Rectangle 3"/>
          <p:cNvSpPr/>
          <p:nvPr/>
        </p:nvSpPr>
        <p:spPr>
          <a:xfrm>
            <a:off x="228600" y="4267200"/>
            <a:ext cx="3542380" cy="369332"/>
          </a:xfrm>
          <a:prstGeom prst="rect">
            <a:avLst/>
          </a:prstGeom>
        </p:spPr>
        <p:txBody>
          <a:bodyPr wrap="none">
            <a:spAutoFit/>
          </a:bodyPr>
          <a:lstStyle/>
          <a:p>
            <a:r>
              <a:rPr lang="en-US" b="1" dirty="0" smtClean="0">
                <a:solidFill>
                  <a:srgbClr val="FFFF00"/>
                </a:solidFill>
                <a:latin typeface="Times New Roman"/>
              </a:rPr>
              <a:t>INTEGRATED FISH FARMING </a:t>
            </a:r>
            <a:endParaRPr lang="en-US" b="1" dirty="0">
              <a:solidFill>
                <a:srgbClr val="FFFF00"/>
              </a:solidFill>
            </a:endParaRPr>
          </a:p>
        </p:txBody>
      </p:sp>
      <p:cxnSp>
        <p:nvCxnSpPr>
          <p:cNvPr id="6" name="Straight Arrow Connector 5"/>
          <p:cNvCxnSpPr>
            <a:stCxn id="3" idx="2"/>
          </p:cNvCxnSpPr>
          <p:nvPr/>
        </p:nvCxnSpPr>
        <p:spPr>
          <a:xfrm rot="5400000" flipH="1" flipV="1">
            <a:off x="4187628" y="3565348"/>
            <a:ext cx="520720" cy="1314824"/>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810000" y="4648200"/>
            <a:ext cx="1066800" cy="7620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886200" y="4572000"/>
            <a:ext cx="914400" cy="158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257800" y="3657600"/>
            <a:ext cx="2807179" cy="369332"/>
          </a:xfrm>
          <a:prstGeom prst="rect">
            <a:avLst/>
          </a:prstGeom>
          <a:ln>
            <a:solidFill>
              <a:srgbClr val="FFFF00"/>
            </a:solidFill>
          </a:ln>
        </p:spPr>
        <p:txBody>
          <a:bodyPr wrap="none">
            <a:spAutoFit/>
          </a:bodyPr>
          <a:lstStyle/>
          <a:p>
            <a:r>
              <a:rPr lang="en-US" dirty="0" smtClean="0">
                <a:latin typeface="Times New Roman"/>
              </a:rPr>
              <a:t>Agriculture cum fish culture</a:t>
            </a:r>
            <a:endParaRPr lang="en-US" dirty="0"/>
          </a:p>
        </p:txBody>
      </p:sp>
      <p:sp>
        <p:nvSpPr>
          <p:cNvPr id="13" name="Rectangle 12"/>
          <p:cNvSpPr/>
          <p:nvPr/>
        </p:nvSpPr>
        <p:spPr>
          <a:xfrm>
            <a:off x="4953000" y="4343400"/>
            <a:ext cx="3454792" cy="369332"/>
          </a:xfrm>
          <a:prstGeom prst="rect">
            <a:avLst/>
          </a:prstGeom>
          <a:ln>
            <a:solidFill>
              <a:srgbClr val="FFFF00"/>
            </a:solidFill>
          </a:ln>
        </p:spPr>
        <p:txBody>
          <a:bodyPr wrap="none">
            <a:spAutoFit/>
          </a:bodyPr>
          <a:lstStyle/>
          <a:p>
            <a:r>
              <a:rPr lang="en-US" dirty="0" smtClean="0">
                <a:latin typeface="Times New Roman"/>
              </a:rPr>
              <a:t>Animal husbandry cum fish culture</a:t>
            </a:r>
            <a:endParaRPr lang="en-US" dirty="0"/>
          </a:p>
        </p:txBody>
      </p:sp>
      <p:sp>
        <p:nvSpPr>
          <p:cNvPr id="14" name="Rectangle 13"/>
          <p:cNvSpPr/>
          <p:nvPr/>
        </p:nvSpPr>
        <p:spPr>
          <a:xfrm>
            <a:off x="5029200" y="5181600"/>
            <a:ext cx="2916183" cy="369332"/>
          </a:xfrm>
          <a:prstGeom prst="rect">
            <a:avLst/>
          </a:prstGeom>
          <a:ln>
            <a:solidFill>
              <a:srgbClr val="FFFF00"/>
            </a:solidFill>
          </a:ln>
        </p:spPr>
        <p:txBody>
          <a:bodyPr wrap="none">
            <a:spAutoFit/>
          </a:bodyPr>
          <a:lstStyle/>
          <a:p>
            <a:r>
              <a:rPr lang="en-US" dirty="0" smtClean="0">
                <a:latin typeface="Times New Roman"/>
              </a:rPr>
              <a:t>Salt industry cum fish culture</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685800"/>
            <a:ext cx="2807179" cy="369332"/>
          </a:xfrm>
          <a:prstGeom prst="rect">
            <a:avLst/>
          </a:prstGeom>
          <a:ln>
            <a:solidFill>
              <a:srgbClr val="FFFF00"/>
            </a:solidFill>
          </a:ln>
        </p:spPr>
        <p:txBody>
          <a:bodyPr wrap="none">
            <a:spAutoFit/>
          </a:bodyPr>
          <a:lstStyle/>
          <a:p>
            <a:r>
              <a:rPr lang="en-US" dirty="0" smtClean="0">
                <a:solidFill>
                  <a:srgbClr val="FFFF00"/>
                </a:solidFill>
                <a:latin typeface="Times New Roman"/>
              </a:rPr>
              <a:t>Agriculture cum fish culture</a:t>
            </a:r>
            <a:endParaRPr lang="en-US" dirty="0">
              <a:solidFill>
                <a:srgbClr val="FFFF00"/>
              </a:solidFill>
            </a:endParaRPr>
          </a:p>
        </p:txBody>
      </p:sp>
      <p:sp>
        <p:nvSpPr>
          <p:cNvPr id="3" name="Rectangle 2"/>
          <p:cNvSpPr/>
          <p:nvPr/>
        </p:nvSpPr>
        <p:spPr>
          <a:xfrm>
            <a:off x="304800" y="3124200"/>
            <a:ext cx="3810000" cy="2031325"/>
          </a:xfrm>
          <a:prstGeom prst="rect">
            <a:avLst/>
          </a:prstGeom>
          <a:ln>
            <a:solidFill>
              <a:srgbClr val="FFFF00"/>
            </a:solidFill>
          </a:ln>
        </p:spPr>
        <p:txBody>
          <a:bodyPr wrap="square">
            <a:spAutoFit/>
          </a:bodyPr>
          <a:lstStyle/>
          <a:p>
            <a:r>
              <a:rPr lang="en-US" dirty="0" smtClean="0">
                <a:solidFill>
                  <a:srgbClr val="FF99FF"/>
                </a:solidFill>
                <a:latin typeface="Times New Roman"/>
              </a:rPr>
              <a:t>Eg. Paddy cum fish culture</a:t>
            </a:r>
          </a:p>
          <a:p>
            <a:pPr marL="342900" indent="-342900">
              <a:buAutoNum type="arabicPeriod"/>
            </a:pPr>
            <a:r>
              <a:rPr lang="en-US" dirty="0" smtClean="0">
                <a:latin typeface="Times New Roman"/>
              </a:rPr>
              <a:t>Synchronous  or mixed farming or simultaneous-west </a:t>
            </a:r>
            <a:r>
              <a:rPr lang="en-US" dirty="0" err="1" smtClean="0">
                <a:latin typeface="Times New Roman"/>
              </a:rPr>
              <a:t>bengal</a:t>
            </a:r>
            <a:endParaRPr lang="en-US" dirty="0" smtClean="0">
              <a:latin typeface="Times New Roman"/>
            </a:endParaRPr>
          </a:p>
          <a:p>
            <a:pPr marL="342900" indent="-342900">
              <a:buAutoNum type="arabicPeriod"/>
            </a:pPr>
            <a:r>
              <a:rPr lang="en-US" dirty="0" smtClean="0">
                <a:latin typeface="Times New Roman"/>
              </a:rPr>
              <a:t>Alternate or rotational eg. Kerala- culture of fishes in </a:t>
            </a:r>
            <a:r>
              <a:rPr lang="en-US" dirty="0" err="1" smtClean="0">
                <a:latin typeface="Times New Roman"/>
              </a:rPr>
              <a:t>pokkali</a:t>
            </a:r>
            <a:r>
              <a:rPr lang="en-US" dirty="0" smtClean="0">
                <a:latin typeface="Times New Roman"/>
              </a:rPr>
              <a:t> fields</a:t>
            </a:r>
          </a:p>
          <a:p>
            <a:pPr marL="342900" indent="-342900">
              <a:buAutoNum type="arabicPeriod"/>
            </a:pPr>
            <a:r>
              <a:rPr lang="en-US" dirty="0" smtClean="0">
                <a:latin typeface="Times New Roman"/>
              </a:rPr>
              <a:t>Relay – fish farming extended after harvest                         </a:t>
            </a:r>
            <a:endParaRPr lang="en-US" dirty="0"/>
          </a:p>
        </p:txBody>
      </p:sp>
      <p:sp>
        <p:nvSpPr>
          <p:cNvPr id="4" name="Rectangle 3"/>
          <p:cNvSpPr/>
          <p:nvPr/>
        </p:nvSpPr>
        <p:spPr>
          <a:xfrm>
            <a:off x="4800600" y="3200400"/>
            <a:ext cx="3929281" cy="1754326"/>
          </a:xfrm>
          <a:prstGeom prst="rect">
            <a:avLst/>
          </a:prstGeom>
          <a:ln>
            <a:solidFill>
              <a:srgbClr val="FFFF00"/>
            </a:solidFill>
          </a:ln>
        </p:spPr>
        <p:txBody>
          <a:bodyPr wrap="none">
            <a:spAutoFit/>
          </a:bodyPr>
          <a:lstStyle/>
          <a:p>
            <a:r>
              <a:rPr lang="en-US" dirty="0" smtClean="0">
                <a:solidFill>
                  <a:srgbClr val="FF99FF"/>
                </a:solidFill>
                <a:latin typeface="Times New Roman"/>
              </a:rPr>
              <a:t>Eg. Animal husbandry cum fish culture</a:t>
            </a:r>
          </a:p>
          <a:p>
            <a:endParaRPr lang="en-US" dirty="0" smtClean="0">
              <a:latin typeface="Times New Roman"/>
            </a:endParaRPr>
          </a:p>
          <a:p>
            <a:pPr marL="342900" indent="-342900">
              <a:buAutoNum type="arabicPeriod"/>
            </a:pPr>
            <a:r>
              <a:rPr lang="en-US" dirty="0" smtClean="0">
                <a:latin typeface="Times New Roman"/>
              </a:rPr>
              <a:t>Poultry cum fish culture</a:t>
            </a:r>
          </a:p>
          <a:p>
            <a:pPr marL="342900" indent="-342900">
              <a:buAutoNum type="arabicPeriod"/>
            </a:pPr>
            <a:r>
              <a:rPr lang="en-US" dirty="0" smtClean="0">
                <a:latin typeface="Times New Roman"/>
              </a:rPr>
              <a:t>Dairy  cum fish culture</a:t>
            </a:r>
          </a:p>
          <a:p>
            <a:pPr marL="342900" indent="-342900">
              <a:buAutoNum type="arabicPeriod"/>
            </a:pPr>
            <a:r>
              <a:rPr lang="en-US" dirty="0" smtClean="0">
                <a:latin typeface="Times New Roman"/>
              </a:rPr>
              <a:t>Pig cum fish culture</a:t>
            </a:r>
          </a:p>
          <a:p>
            <a:pPr marL="342900" indent="-342900">
              <a:buAutoNum type="arabicPeriod"/>
            </a:pPr>
            <a:r>
              <a:rPr lang="en-US" dirty="0" smtClean="0">
                <a:latin typeface="Times New Roman"/>
              </a:rPr>
              <a:t>Duck  cum fish culture</a:t>
            </a:r>
            <a:endParaRPr lang="en-US" dirty="0"/>
          </a:p>
        </p:txBody>
      </p:sp>
      <p:cxnSp>
        <p:nvCxnSpPr>
          <p:cNvPr id="5" name="Straight Arrow Connector 4"/>
          <p:cNvCxnSpPr/>
          <p:nvPr/>
        </p:nvCxnSpPr>
        <p:spPr>
          <a:xfrm>
            <a:off x="3657600" y="1219200"/>
            <a:ext cx="2895600" cy="14478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1676400" y="1219200"/>
            <a:ext cx="1905000" cy="16002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381000"/>
            <a:ext cx="2691763" cy="369332"/>
          </a:xfrm>
          <a:prstGeom prst="rect">
            <a:avLst/>
          </a:prstGeom>
          <a:ln>
            <a:solidFill>
              <a:srgbClr val="FFFF00"/>
            </a:solidFill>
          </a:ln>
        </p:spPr>
        <p:txBody>
          <a:bodyPr wrap="none">
            <a:spAutoFit/>
          </a:bodyPr>
          <a:lstStyle/>
          <a:p>
            <a:r>
              <a:rPr lang="en-US" dirty="0" smtClean="0">
                <a:solidFill>
                  <a:srgbClr val="FF99FF"/>
                </a:solidFill>
                <a:latin typeface="Times New Roman"/>
              </a:rPr>
              <a:t>Eg. Paddy cum fish culture</a:t>
            </a:r>
            <a:endParaRPr lang="en-US" dirty="0">
              <a:solidFill>
                <a:srgbClr val="FF99FF"/>
              </a:solidFill>
            </a:endParaRPr>
          </a:p>
        </p:txBody>
      </p:sp>
      <p:pic>
        <p:nvPicPr>
          <p:cNvPr id="5122" name="Picture 2" descr="http://agropedia.iitk.ac.in/sites/default/files/Picture1_7.jpg"/>
          <p:cNvPicPr>
            <a:picLocks noChangeAspect="1" noChangeArrowheads="1"/>
          </p:cNvPicPr>
          <p:nvPr/>
        </p:nvPicPr>
        <p:blipFill>
          <a:blip r:embed="rId2"/>
          <a:srcRect/>
          <a:stretch>
            <a:fillRect/>
          </a:stretch>
        </p:blipFill>
        <p:spPr bwMode="auto">
          <a:xfrm>
            <a:off x="533400" y="1066800"/>
            <a:ext cx="8153400" cy="48768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agropedia.iitk.ac.in/sites/default/files/Picture2_6.jpg"/>
          <p:cNvPicPr>
            <a:picLocks noChangeAspect="1" noChangeArrowheads="1"/>
          </p:cNvPicPr>
          <p:nvPr/>
        </p:nvPicPr>
        <p:blipFill>
          <a:blip r:embed="rId2"/>
          <a:srcRect/>
          <a:stretch>
            <a:fillRect/>
          </a:stretch>
        </p:blipFill>
        <p:spPr bwMode="auto">
          <a:xfrm>
            <a:off x="533400" y="685800"/>
            <a:ext cx="8001000" cy="54102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descr="Guide for RICE-cum-FISH FARM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5844" name="Picture 4" descr="Guide for RICE-cum-FISH FARMING"/>
          <p:cNvPicPr>
            <a:picLocks noChangeAspect="1" noChangeArrowheads="1"/>
          </p:cNvPicPr>
          <p:nvPr/>
        </p:nvPicPr>
        <p:blipFill>
          <a:blip r:embed="rId2"/>
          <a:srcRect/>
          <a:stretch>
            <a:fillRect/>
          </a:stretch>
        </p:blipFill>
        <p:spPr bwMode="auto">
          <a:xfrm>
            <a:off x="304800" y="762000"/>
            <a:ext cx="8534400" cy="5334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304800"/>
            <a:ext cx="8686800" cy="5632311"/>
          </a:xfrm>
          <a:prstGeom prst="rect">
            <a:avLst/>
          </a:prstGeom>
        </p:spPr>
        <p:txBody>
          <a:bodyPr wrap="square">
            <a:spAutoFit/>
          </a:bodyPr>
          <a:lstStyle/>
          <a:p>
            <a:r>
              <a:rPr lang="en-US" b="1" dirty="0" smtClean="0">
                <a:solidFill>
                  <a:srgbClr val="FF33CC"/>
                </a:solidFill>
                <a:latin typeface="Times New Roman" pitchFamily="18" charset="0"/>
                <a:cs typeface="Times New Roman" pitchFamily="18" charset="0"/>
              </a:rPr>
              <a:t>Countries</a:t>
            </a:r>
          </a:p>
          <a:p>
            <a:r>
              <a:rPr lang="en-US" b="1" dirty="0" smtClean="0">
                <a:solidFill>
                  <a:srgbClr val="FFFF00"/>
                </a:solidFill>
                <a:latin typeface="Times New Roman" pitchFamily="18" charset="0"/>
                <a:cs typeface="Times New Roman" pitchFamily="18" charset="0"/>
              </a:rPr>
              <a:t>China – rank first</a:t>
            </a:r>
          </a:p>
          <a:p>
            <a:r>
              <a:rPr lang="en-US" b="1" dirty="0" smtClean="0">
                <a:solidFill>
                  <a:srgbClr val="FFC000"/>
                </a:solidFill>
                <a:latin typeface="Times New Roman" pitchFamily="18" charset="0"/>
                <a:cs typeface="Times New Roman" pitchFamily="18" charset="0"/>
              </a:rPr>
              <a:t>Indonesia , India, </a:t>
            </a:r>
            <a:r>
              <a:rPr lang="en-US" b="1" dirty="0" err="1" smtClean="0">
                <a:solidFill>
                  <a:srgbClr val="FFC000"/>
                </a:solidFill>
                <a:latin typeface="Times New Roman" pitchFamily="18" charset="0"/>
                <a:cs typeface="Times New Roman" pitchFamily="18" charset="0"/>
              </a:rPr>
              <a:t>bangaladesh</a:t>
            </a:r>
            <a:r>
              <a:rPr lang="en-US" b="1" dirty="0" smtClean="0">
                <a:solidFill>
                  <a:srgbClr val="FFC000"/>
                </a:solidFill>
                <a:latin typeface="Times New Roman" pitchFamily="18" charset="0"/>
                <a:cs typeface="Times New Roman" pitchFamily="18" charset="0"/>
              </a:rPr>
              <a:t>, </a:t>
            </a:r>
            <a:r>
              <a:rPr lang="en-US" b="1" dirty="0" err="1" smtClean="0">
                <a:solidFill>
                  <a:srgbClr val="FFC000"/>
                </a:solidFill>
                <a:latin typeface="Times New Roman" pitchFamily="18" charset="0"/>
                <a:cs typeface="Times New Roman" pitchFamily="18" charset="0"/>
              </a:rPr>
              <a:t>vietnam</a:t>
            </a:r>
            <a:r>
              <a:rPr lang="en-US" b="1" dirty="0" smtClean="0">
                <a:solidFill>
                  <a:srgbClr val="FFC000"/>
                </a:solidFill>
                <a:latin typeface="Times New Roman" pitchFamily="18" charset="0"/>
                <a:cs typeface="Times New Roman" pitchFamily="18" charset="0"/>
              </a:rPr>
              <a:t>, </a:t>
            </a:r>
            <a:r>
              <a:rPr lang="en-US" b="1" dirty="0" err="1" smtClean="0">
                <a:solidFill>
                  <a:srgbClr val="FFC000"/>
                </a:solidFill>
                <a:latin typeface="Times New Roman" pitchFamily="18" charset="0"/>
                <a:cs typeface="Times New Roman" pitchFamily="18" charset="0"/>
              </a:rPr>
              <a:t>thailand</a:t>
            </a:r>
            <a:r>
              <a:rPr lang="en-US" b="1" dirty="0" smtClean="0">
                <a:solidFill>
                  <a:srgbClr val="FFC000"/>
                </a:solidFill>
                <a:latin typeface="Times New Roman" pitchFamily="18" charset="0"/>
                <a:cs typeface="Times New Roman" pitchFamily="18" charset="0"/>
              </a:rPr>
              <a:t>, </a:t>
            </a:r>
            <a:r>
              <a:rPr lang="en-US" b="1" dirty="0" err="1" smtClean="0">
                <a:solidFill>
                  <a:srgbClr val="FFC000"/>
                </a:solidFill>
                <a:latin typeface="Times New Roman" pitchFamily="18" charset="0"/>
                <a:cs typeface="Times New Roman" pitchFamily="18" charset="0"/>
              </a:rPr>
              <a:t>philippines</a:t>
            </a:r>
            <a:r>
              <a:rPr lang="en-US" b="1" dirty="0" smtClean="0">
                <a:solidFill>
                  <a:srgbClr val="FFC000"/>
                </a:solidFill>
                <a:latin typeface="Times New Roman" pitchFamily="18" charset="0"/>
                <a:cs typeface="Times New Roman" pitchFamily="18" charset="0"/>
              </a:rPr>
              <a:t>, </a:t>
            </a:r>
            <a:r>
              <a:rPr lang="en-US" b="1" dirty="0" err="1" smtClean="0">
                <a:solidFill>
                  <a:srgbClr val="FFC000"/>
                </a:solidFill>
                <a:latin typeface="Times New Roman" pitchFamily="18" charset="0"/>
                <a:cs typeface="Times New Roman" pitchFamily="18" charset="0"/>
              </a:rPr>
              <a:t>korea</a:t>
            </a:r>
            <a:r>
              <a:rPr lang="en-US" b="1" dirty="0" smtClean="0">
                <a:solidFill>
                  <a:srgbClr val="FFC000"/>
                </a:solidFill>
                <a:latin typeface="Times New Roman" pitchFamily="18" charset="0"/>
                <a:cs typeface="Times New Roman" pitchFamily="18" charset="0"/>
              </a:rPr>
              <a:t>, </a:t>
            </a:r>
            <a:r>
              <a:rPr lang="en-US" b="1" dirty="0" err="1" smtClean="0">
                <a:solidFill>
                  <a:srgbClr val="FFC000"/>
                </a:solidFill>
                <a:latin typeface="Times New Roman" pitchFamily="18" charset="0"/>
                <a:cs typeface="Times New Roman" pitchFamily="18" charset="0"/>
              </a:rPr>
              <a:t>malaysia</a:t>
            </a:r>
            <a:endParaRPr lang="en-US" b="1" dirty="0" smtClean="0">
              <a:solidFill>
                <a:srgbClr val="FFC000"/>
              </a:solidFill>
              <a:latin typeface="Times New Roman" pitchFamily="18" charset="0"/>
              <a:cs typeface="Times New Roman" pitchFamily="18" charset="0"/>
            </a:endParaRPr>
          </a:p>
          <a:p>
            <a:endParaRPr lang="en-US" b="1" dirty="0" smtClean="0">
              <a:latin typeface="Times New Roman" pitchFamily="18" charset="0"/>
              <a:cs typeface="Times New Roman" pitchFamily="18" charset="0"/>
            </a:endParaRPr>
          </a:p>
          <a:p>
            <a:r>
              <a:rPr lang="en-US" b="1" dirty="0" smtClean="0">
                <a:solidFill>
                  <a:srgbClr val="FF33CC"/>
                </a:solidFill>
                <a:latin typeface="Times New Roman" pitchFamily="18" charset="0"/>
                <a:cs typeface="Times New Roman" pitchFamily="18" charset="0"/>
              </a:rPr>
              <a:t>India</a:t>
            </a:r>
            <a:r>
              <a:rPr lang="en-US" b="1" dirty="0" smtClean="0">
                <a:solidFill>
                  <a:schemeClr val="accent4">
                    <a:lumMod val="60000"/>
                    <a:lumOff val="40000"/>
                  </a:schemeClr>
                </a:solidFill>
                <a:latin typeface="Times New Roman" pitchFamily="18" charset="0"/>
                <a:cs typeface="Times New Roman" pitchFamily="18" charset="0"/>
              </a:rPr>
              <a:t> – west </a:t>
            </a:r>
            <a:r>
              <a:rPr lang="en-US" b="1" dirty="0" err="1" smtClean="0">
                <a:solidFill>
                  <a:schemeClr val="accent4">
                    <a:lumMod val="60000"/>
                    <a:lumOff val="40000"/>
                  </a:schemeClr>
                </a:solidFill>
                <a:latin typeface="Times New Roman" pitchFamily="18" charset="0"/>
                <a:cs typeface="Times New Roman" pitchFamily="18" charset="0"/>
              </a:rPr>
              <a:t>bengal</a:t>
            </a:r>
            <a:r>
              <a:rPr lang="en-US" b="1" dirty="0" smtClean="0">
                <a:solidFill>
                  <a:schemeClr val="accent4">
                    <a:lumMod val="60000"/>
                    <a:lumOff val="40000"/>
                  </a:schemeClr>
                </a:solidFill>
                <a:latin typeface="Times New Roman" pitchFamily="18" charset="0"/>
                <a:cs typeface="Times New Roman" pitchFamily="18" charset="0"/>
              </a:rPr>
              <a:t>, </a:t>
            </a:r>
            <a:r>
              <a:rPr lang="en-US" b="1" dirty="0" err="1" smtClean="0">
                <a:solidFill>
                  <a:schemeClr val="accent4">
                    <a:lumMod val="60000"/>
                    <a:lumOff val="40000"/>
                  </a:schemeClr>
                </a:solidFill>
                <a:latin typeface="Times New Roman" pitchFamily="18" charset="0"/>
                <a:cs typeface="Times New Roman" pitchFamily="18" charset="0"/>
              </a:rPr>
              <a:t>kerala</a:t>
            </a:r>
            <a:r>
              <a:rPr lang="en-US" b="1" dirty="0" smtClean="0">
                <a:solidFill>
                  <a:schemeClr val="accent4">
                    <a:lumMod val="60000"/>
                    <a:lumOff val="40000"/>
                  </a:schemeClr>
                </a:solidFill>
                <a:latin typeface="Times New Roman" pitchFamily="18" charset="0"/>
                <a:cs typeface="Times New Roman" pitchFamily="18" charset="0"/>
              </a:rPr>
              <a:t>, </a:t>
            </a:r>
            <a:r>
              <a:rPr lang="en-US" b="1" dirty="0" err="1" smtClean="0">
                <a:solidFill>
                  <a:schemeClr val="accent4">
                    <a:lumMod val="60000"/>
                    <a:lumOff val="40000"/>
                  </a:schemeClr>
                </a:solidFill>
                <a:latin typeface="Times New Roman" pitchFamily="18" charset="0"/>
                <a:cs typeface="Times New Roman" pitchFamily="18" charset="0"/>
              </a:rPr>
              <a:t>maharashtra</a:t>
            </a:r>
            <a:r>
              <a:rPr lang="en-US" b="1" dirty="0" smtClean="0">
                <a:solidFill>
                  <a:schemeClr val="accent4">
                    <a:lumMod val="60000"/>
                    <a:lumOff val="40000"/>
                  </a:schemeClr>
                </a:solidFill>
                <a:latin typeface="Times New Roman" pitchFamily="18" charset="0"/>
                <a:cs typeface="Times New Roman" pitchFamily="18" charset="0"/>
              </a:rPr>
              <a:t>, </a:t>
            </a:r>
            <a:r>
              <a:rPr lang="en-US" b="1" dirty="0" err="1" smtClean="0">
                <a:solidFill>
                  <a:schemeClr val="accent4">
                    <a:lumMod val="60000"/>
                    <a:lumOff val="40000"/>
                  </a:schemeClr>
                </a:solidFill>
                <a:latin typeface="Times New Roman" pitchFamily="18" charset="0"/>
                <a:cs typeface="Times New Roman" pitchFamily="18" charset="0"/>
              </a:rPr>
              <a:t>karnataka</a:t>
            </a:r>
            <a:r>
              <a:rPr lang="en-US" b="1" dirty="0" smtClean="0">
                <a:solidFill>
                  <a:schemeClr val="accent4">
                    <a:lumMod val="60000"/>
                    <a:lumOff val="40000"/>
                  </a:schemeClr>
                </a:solidFill>
                <a:latin typeface="Times New Roman" pitchFamily="18" charset="0"/>
                <a:cs typeface="Times New Roman" pitchFamily="18" charset="0"/>
              </a:rPr>
              <a:t>, </a:t>
            </a:r>
            <a:r>
              <a:rPr lang="en-US" b="1" dirty="0" err="1" smtClean="0">
                <a:solidFill>
                  <a:schemeClr val="accent4">
                    <a:lumMod val="60000"/>
                    <a:lumOff val="40000"/>
                  </a:schemeClr>
                </a:solidFill>
                <a:latin typeface="Times New Roman" pitchFamily="18" charset="0"/>
                <a:cs typeface="Times New Roman" pitchFamily="18" charset="0"/>
              </a:rPr>
              <a:t>assam</a:t>
            </a:r>
            <a:r>
              <a:rPr lang="en-US" b="1" dirty="0" smtClean="0">
                <a:solidFill>
                  <a:schemeClr val="accent4">
                    <a:lumMod val="60000"/>
                    <a:lumOff val="40000"/>
                  </a:schemeClr>
                </a:solidFill>
                <a:latin typeface="Times New Roman" pitchFamily="18" charset="0"/>
                <a:cs typeface="Times New Roman" pitchFamily="18" charset="0"/>
              </a:rPr>
              <a:t>, </a:t>
            </a:r>
            <a:r>
              <a:rPr lang="en-US" b="1" dirty="0" err="1" smtClean="0">
                <a:solidFill>
                  <a:schemeClr val="accent4">
                    <a:lumMod val="60000"/>
                    <a:lumOff val="40000"/>
                  </a:schemeClr>
                </a:solidFill>
                <a:latin typeface="Times New Roman" pitchFamily="18" charset="0"/>
                <a:cs typeface="Times New Roman" pitchFamily="18" charset="0"/>
              </a:rPr>
              <a:t>nagaland</a:t>
            </a:r>
            <a:r>
              <a:rPr lang="en-US" b="1" dirty="0" smtClean="0">
                <a:solidFill>
                  <a:schemeClr val="accent4">
                    <a:lumMod val="60000"/>
                    <a:lumOff val="40000"/>
                  </a:schemeClr>
                </a:solidFill>
                <a:latin typeface="Times New Roman" pitchFamily="18" charset="0"/>
                <a:cs typeface="Times New Roman" pitchFamily="18" charset="0"/>
              </a:rPr>
              <a:t>, </a:t>
            </a:r>
            <a:r>
              <a:rPr lang="en-US" b="1" dirty="0" err="1" smtClean="0">
                <a:solidFill>
                  <a:schemeClr val="accent4">
                    <a:lumMod val="60000"/>
                    <a:lumOff val="40000"/>
                  </a:schemeClr>
                </a:solidFill>
                <a:latin typeface="Times New Roman" pitchFamily="18" charset="0"/>
                <a:cs typeface="Times New Roman" pitchFamily="18" charset="0"/>
              </a:rPr>
              <a:t>manipurm</a:t>
            </a:r>
            <a:r>
              <a:rPr lang="en-US" b="1" dirty="0" smtClean="0">
                <a:solidFill>
                  <a:schemeClr val="accent4">
                    <a:lumMod val="60000"/>
                    <a:lumOff val="40000"/>
                  </a:schemeClr>
                </a:solidFill>
                <a:latin typeface="Times New Roman" pitchFamily="18" charset="0"/>
                <a:cs typeface="Times New Roman" pitchFamily="18" charset="0"/>
              </a:rPr>
              <a:t> </a:t>
            </a:r>
            <a:r>
              <a:rPr lang="en-US" b="1" dirty="0" err="1" smtClean="0">
                <a:solidFill>
                  <a:schemeClr val="accent4">
                    <a:lumMod val="60000"/>
                    <a:lumOff val="40000"/>
                  </a:schemeClr>
                </a:solidFill>
                <a:latin typeface="Times New Roman" pitchFamily="18" charset="0"/>
                <a:cs typeface="Times New Roman" pitchFamily="18" charset="0"/>
              </a:rPr>
              <a:t>tripura</a:t>
            </a:r>
            <a:r>
              <a:rPr lang="en-US" b="1" dirty="0" smtClean="0">
                <a:solidFill>
                  <a:schemeClr val="accent4">
                    <a:lumMod val="60000"/>
                    <a:lumOff val="40000"/>
                  </a:schemeClr>
                </a:solidFill>
                <a:latin typeface="Times New Roman" pitchFamily="18" charset="0"/>
                <a:cs typeface="Times New Roman" pitchFamily="18" charset="0"/>
              </a:rPr>
              <a:t>, </a:t>
            </a:r>
            <a:r>
              <a:rPr lang="en-US" b="1" dirty="0" err="1" smtClean="0">
                <a:solidFill>
                  <a:schemeClr val="accent4">
                    <a:lumMod val="60000"/>
                    <a:lumOff val="40000"/>
                  </a:schemeClr>
                </a:solidFill>
                <a:latin typeface="Times New Roman" pitchFamily="18" charset="0"/>
                <a:cs typeface="Times New Roman" pitchFamily="18" charset="0"/>
              </a:rPr>
              <a:t>meghalaya</a:t>
            </a:r>
            <a:r>
              <a:rPr lang="en-US" b="1" dirty="0" smtClean="0">
                <a:solidFill>
                  <a:schemeClr val="accent4">
                    <a:lumMod val="60000"/>
                    <a:lumOff val="40000"/>
                  </a:schemeClr>
                </a:solidFill>
                <a:latin typeface="Times New Roman" pitchFamily="18" charset="0"/>
                <a:cs typeface="Times New Roman" pitchFamily="18" charset="0"/>
              </a:rPr>
              <a:t>, </a:t>
            </a:r>
            <a:r>
              <a:rPr lang="en-US" b="1" dirty="0" err="1" smtClean="0">
                <a:solidFill>
                  <a:schemeClr val="accent4">
                    <a:lumMod val="60000"/>
                    <a:lumOff val="40000"/>
                  </a:schemeClr>
                </a:solidFill>
                <a:latin typeface="Times New Roman" pitchFamily="18" charset="0"/>
                <a:cs typeface="Times New Roman" pitchFamily="18" charset="0"/>
              </a:rPr>
              <a:t>arunachal</a:t>
            </a:r>
            <a:r>
              <a:rPr lang="en-US" b="1" dirty="0" smtClean="0">
                <a:solidFill>
                  <a:schemeClr val="accent4">
                    <a:lumMod val="60000"/>
                    <a:lumOff val="40000"/>
                  </a:schemeClr>
                </a:solidFill>
                <a:latin typeface="Times New Roman" pitchFamily="18" charset="0"/>
                <a:cs typeface="Times New Roman" pitchFamily="18" charset="0"/>
              </a:rPr>
              <a:t> </a:t>
            </a:r>
            <a:r>
              <a:rPr lang="en-US" b="1" dirty="0" err="1" smtClean="0">
                <a:solidFill>
                  <a:schemeClr val="accent4">
                    <a:lumMod val="60000"/>
                    <a:lumOff val="40000"/>
                  </a:schemeClr>
                </a:solidFill>
                <a:latin typeface="Times New Roman" pitchFamily="18" charset="0"/>
                <a:cs typeface="Times New Roman" pitchFamily="18" charset="0"/>
              </a:rPr>
              <a:t>pradesh</a:t>
            </a:r>
            <a:r>
              <a:rPr lang="en-US" b="1" dirty="0" smtClean="0">
                <a:solidFill>
                  <a:schemeClr val="accent4">
                    <a:lumMod val="60000"/>
                    <a:lumOff val="40000"/>
                  </a:schemeClr>
                </a:solidFill>
                <a:latin typeface="Times New Roman" pitchFamily="18" charset="0"/>
                <a:cs typeface="Times New Roman" pitchFamily="18" charset="0"/>
              </a:rPr>
              <a:t>, etc.</a:t>
            </a:r>
          </a:p>
          <a:p>
            <a:endParaRPr lang="en-US" b="1" dirty="0" smtClean="0">
              <a:latin typeface="Times New Roman" pitchFamily="18" charset="0"/>
              <a:cs typeface="Times New Roman" pitchFamily="18" charset="0"/>
            </a:endParaRPr>
          </a:p>
          <a:p>
            <a:r>
              <a:rPr lang="en-US" b="1" dirty="0" smtClean="0">
                <a:solidFill>
                  <a:srgbClr val="FF33CC"/>
                </a:solidFill>
                <a:latin typeface="Times New Roman" pitchFamily="18" charset="0"/>
                <a:cs typeface="Times New Roman" pitchFamily="18" charset="0"/>
              </a:rPr>
              <a:t>Advantages</a:t>
            </a:r>
          </a:p>
          <a:p>
            <a:pPr marL="342900" indent="-342900">
              <a:buAutoNum type="arabicPeriod"/>
            </a:pPr>
            <a:r>
              <a:rPr lang="en-US" b="1" dirty="0" smtClean="0">
                <a:latin typeface="Times New Roman" pitchFamily="18" charset="0"/>
                <a:cs typeface="Times New Roman" pitchFamily="18" charset="0"/>
              </a:rPr>
              <a:t>Single </a:t>
            </a:r>
            <a:r>
              <a:rPr lang="en-US" b="1" dirty="0" err="1" smtClean="0">
                <a:latin typeface="Times New Roman" pitchFamily="18" charset="0"/>
                <a:cs typeface="Times New Roman" pitchFamily="18" charset="0"/>
              </a:rPr>
              <a:t>labour</a:t>
            </a:r>
            <a:r>
              <a:rPr lang="en-US" b="1" dirty="0" smtClean="0">
                <a:latin typeface="Times New Roman" pitchFamily="18" charset="0"/>
                <a:cs typeface="Times New Roman" pitchFamily="18" charset="0"/>
              </a:rPr>
              <a:t> double income</a:t>
            </a:r>
          </a:p>
          <a:p>
            <a:pPr marL="342900" indent="-342900">
              <a:buAutoNum type="arabicPeriod"/>
            </a:pPr>
            <a:r>
              <a:rPr lang="en-US" b="1" dirty="0" smtClean="0">
                <a:latin typeface="Times New Roman" pitchFamily="18" charset="0"/>
                <a:cs typeface="Times New Roman" pitchFamily="18" charset="0"/>
              </a:rPr>
              <a:t>No need for artificial feeding</a:t>
            </a:r>
          </a:p>
          <a:p>
            <a:pPr marL="342900" indent="-342900">
              <a:buAutoNum type="arabicPeriod"/>
            </a:pPr>
            <a:r>
              <a:rPr lang="en-US" b="1" dirty="0" smtClean="0">
                <a:latin typeface="Times New Roman" pitchFamily="18" charset="0"/>
                <a:cs typeface="Times New Roman" pitchFamily="18" charset="0"/>
              </a:rPr>
              <a:t>No need for additional </a:t>
            </a:r>
            <a:r>
              <a:rPr lang="en-US" b="1" dirty="0" err="1" smtClean="0">
                <a:latin typeface="Times New Roman" pitchFamily="18" charset="0"/>
                <a:cs typeface="Times New Roman" pitchFamily="18" charset="0"/>
              </a:rPr>
              <a:t>feertilizer</a:t>
            </a:r>
            <a:endParaRPr lang="en-US" b="1" dirty="0" smtClean="0">
              <a:latin typeface="Times New Roman" pitchFamily="18" charset="0"/>
              <a:cs typeface="Times New Roman" pitchFamily="18" charset="0"/>
            </a:endParaRPr>
          </a:p>
          <a:p>
            <a:pPr marL="342900" indent="-342900">
              <a:buAutoNum type="arabicPeriod"/>
            </a:pPr>
            <a:r>
              <a:rPr lang="en-US" b="1" dirty="0" smtClean="0">
                <a:latin typeface="Times New Roman" pitchFamily="18" charset="0"/>
                <a:cs typeface="Times New Roman" pitchFamily="18" charset="0"/>
              </a:rPr>
              <a:t>Recycling of waste</a:t>
            </a:r>
          </a:p>
          <a:p>
            <a:pPr marL="342900" indent="-342900">
              <a:buAutoNum type="arabicPeriod"/>
            </a:pPr>
            <a:r>
              <a:rPr lang="en-US" b="1" dirty="0" smtClean="0">
                <a:latin typeface="Times New Roman" pitchFamily="18" charset="0"/>
                <a:cs typeface="Times New Roman" pitchFamily="18" charset="0"/>
              </a:rPr>
              <a:t>Maximum utilization of natural resources</a:t>
            </a:r>
          </a:p>
          <a:p>
            <a:pPr marL="342900" indent="-342900">
              <a:buAutoNum type="arabicPeriod"/>
            </a:pPr>
            <a:r>
              <a:rPr lang="en-US" b="1" dirty="0" smtClean="0">
                <a:latin typeface="Times New Roman" pitchFamily="18" charset="0"/>
                <a:cs typeface="Times New Roman" pitchFamily="18" charset="0"/>
              </a:rPr>
              <a:t>No additional cost</a:t>
            </a:r>
          </a:p>
          <a:p>
            <a:pPr marL="342900" indent="-342900">
              <a:buAutoNum type="arabicPeriod"/>
            </a:pPr>
            <a:r>
              <a:rPr lang="en-US" b="1" dirty="0" smtClean="0">
                <a:latin typeface="Times New Roman" pitchFamily="18" charset="0"/>
                <a:cs typeface="Times New Roman" pitchFamily="18" charset="0"/>
              </a:rPr>
              <a:t>Weeds are controlled</a:t>
            </a:r>
          </a:p>
          <a:p>
            <a:pPr marL="342900" indent="-342900">
              <a:buAutoNum type="arabicPeriod"/>
            </a:pPr>
            <a:r>
              <a:rPr lang="en-US" b="1" dirty="0" smtClean="0">
                <a:latin typeface="Times New Roman" pitchFamily="18" charset="0"/>
                <a:cs typeface="Times New Roman" pitchFamily="18" charset="0"/>
              </a:rPr>
              <a:t>Rice production increased</a:t>
            </a:r>
          </a:p>
          <a:p>
            <a:pPr marL="342900" indent="-342900">
              <a:buAutoNum type="arabicPeriod"/>
            </a:pPr>
            <a:endParaRPr lang="en-US" b="1" dirty="0" smtClean="0">
              <a:latin typeface="Times New Roman" pitchFamily="18" charset="0"/>
              <a:cs typeface="Times New Roman" pitchFamily="18" charset="0"/>
            </a:endParaRPr>
          </a:p>
          <a:p>
            <a:pPr marL="342900" indent="-342900"/>
            <a:r>
              <a:rPr lang="en-US" b="1" dirty="0" err="1" smtClean="0">
                <a:solidFill>
                  <a:srgbClr val="FF33CC"/>
                </a:solidFill>
                <a:latin typeface="Times New Roman" pitchFamily="18" charset="0"/>
                <a:cs typeface="Times New Roman" pitchFamily="18" charset="0"/>
              </a:rPr>
              <a:t>Culturable</a:t>
            </a:r>
            <a:r>
              <a:rPr lang="en-US" b="1" dirty="0" smtClean="0">
                <a:solidFill>
                  <a:srgbClr val="FF33CC"/>
                </a:solidFill>
                <a:latin typeface="Times New Roman" pitchFamily="18" charset="0"/>
                <a:cs typeface="Times New Roman" pitchFamily="18" charset="0"/>
              </a:rPr>
              <a:t> species</a:t>
            </a:r>
          </a:p>
          <a:p>
            <a:pPr marL="342900" indent="-342900"/>
            <a:r>
              <a:rPr lang="en-US" b="1" dirty="0" smtClean="0">
                <a:latin typeface="Times New Roman" pitchFamily="18" charset="0"/>
                <a:cs typeface="Times New Roman" pitchFamily="18" charset="0"/>
              </a:rPr>
              <a:t>Catla, rohu, </a:t>
            </a:r>
            <a:r>
              <a:rPr lang="en-US" b="1" dirty="0" err="1" smtClean="0">
                <a:latin typeface="Times New Roman" pitchFamily="18" charset="0"/>
                <a:cs typeface="Times New Roman" pitchFamily="18" charset="0"/>
              </a:rPr>
              <a:t>mrigal</a:t>
            </a:r>
            <a:r>
              <a:rPr lang="en-US" b="1" dirty="0" smtClean="0">
                <a:latin typeface="Times New Roman" pitchFamily="18" charset="0"/>
                <a:cs typeface="Times New Roman" pitchFamily="18" charset="0"/>
              </a:rPr>
              <a:t>, common carp, tilapia, </a:t>
            </a:r>
            <a:r>
              <a:rPr lang="en-US" b="1" dirty="0" err="1" smtClean="0">
                <a:latin typeface="Times New Roman" pitchFamily="18" charset="0"/>
                <a:cs typeface="Times New Roman" pitchFamily="18" charset="0"/>
              </a:rPr>
              <a:t>chanos</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mugil</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clarias</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channa</a:t>
            </a:r>
            <a:r>
              <a:rPr lang="en-US" b="1" dirty="0" smtClean="0">
                <a:latin typeface="Times New Roman" pitchFamily="18" charset="0"/>
                <a:cs typeface="Times New Roman" pitchFamily="18" charset="0"/>
              </a:rPr>
              <a:t>, lates, </a:t>
            </a:r>
            <a:r>
              <a:rPr lang="en-US" b="1" dirty="0" err="1" smtClean="0">
                <a:latin typeface="Times New Roman" pitchFamily="18" charset="0"/>
                <a:cs typeface="Times New Roman" pitchFamily="18" charset="0"/>
              </a:rPr>
              <a:t>palaemon</a:t>
            </a:r>
            <a:r>
              <a:rPr lang="en-US" b="1" dirty="0" smtClean="0">
                <a:latin typeface="Times New Roman" pitchFamily="18" charset="0"/>
                <a:cs typeface="Times New Roman" pitchFamily="18" charset="0"/>
              </a:rPr>
              <a:t> , </a:t>
            </a:r>
            <a:r>
              <a:rPr lang="en-US" b="1" dirty="0" err="1" smtClean="0">
                <a:latin typeface="Times New Roman" pitchFamily="18" charset="0"/>
                <a:cs typeface="Times New Roman" pitchFamily="18" charset="0"/>
              </a:rPr>
              <a:t>penaeus,macrobrachium</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8600"/>
            <a:ext cx="8534400" cy="5632311"/>
          </a:xfrm>
          <a:prstGeom prst="rect">
            <a:avLst/>
          </a:prstGeom>
        </p:spPr>
        <p:txBody>
          <a:bodyPr wrap="square">
            <a:spAutoFit/>
          </a:bodyPr>
          <a:lstStyle/>
          <a:p>
            <a:r>
              <a:rPr lang="en-US" b="1" dirty="0" smtClean="0">
                <a:solidFill>
                  <a:srgbClr val="FFFF00"/>
                </a:solidFill>
                <a:latin typeface="Times New Roman" pitchFamily="18" charset="0"/>
                <a:cs typeface="Times New Roman" pitchFamily="18" charset="0"/>
              </a:rPr>
              <a:t>Stocking density</a:t>
            </a:r>
          </a:p>
          <a:p>
            <a:r>
              <a:rPr lang="en-US" dirty="0" smtClean="0">
                <a:latin typeface="Times New Roman" pitchFamily="18" charset="0"/>
                <a:cs typeface="Times New Roman" pitchFamily="18" charset="0"/>
              </a:rPr>
              <a:t>Hatchlings : 2.5 to 3 million/ha</a:t>
            </a:r>
          </a:p>
          <a:p>
            <a:r>
              <a:rPr lang="en-US" dirty="0" smtClean="0">
                <a:latin typeface="Times New Roman" pitchFamily="18" charset="0"/>
                <a:cs typeface="Times New Roman" pitchFamily="18" charset="0"/>
              </a:rPr>
              <a:t>Fry : 0.1 to 0.2 million / ha </a:t>
            </a:r>
          </a:p>
          <a:p>
            <a:r>
              <a:rPr lang="en-US" dirty="0" smtClean="0">
                <a:latin typeface="Times New Roman" pitchFamily="18" charset="0"/>
                <a:cs typeface="Times New Roman" pitchFamily="18" charset="0"/>
              </a:rPr>
              <a:t>Fingerlings : 5000 to 6000/ha</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Catla, rohu and </a:t>
            </a:r>
            <a:r>
              <a:rPr lang="en-US" dirty="0" err="1" smtClean="0">
                <a:latin typeface="Times New Roman" pitchFamily="18" charset="0"/>
                <a:cs typeface="Times New Roman" pitchFamily="18" charset="0"/>
              </a:rPr>
              <a:t>mrigal</a:t>
            </a:r>
            <a:r>
              <a:rPr lang="en-US" dirty="0" smtClean="0">
                <a:latin typeface="Times New Roman" pitchFamily="18" charset="0"/>
                <a:cs typeface="Times New Roman" pitchFamily="18" charset="0"/>
              </a:rPr>
              <a:t> – 3:2:5</a:t>
            </a:r>
          </a:p>
          <a:p>
            <a:endParaRPr lang="en-US" dirty="0" smtClean="0">
              <a:latin typeface="Times New Roman" pitchFamily="18" charset="0"/>
              <a:cs typeface="Times New Roman" pitchFamily="18" charset="0"/>
            </a:endParaRPr>
          </a:p>
          <a:p>
            <a:r>
              <a:rPr lang="en-US" b="1" dirty="0" smtClean="0">
                <a:solidFill>
                  <a:srgbClr val="FFFF00"/>
                </a:solidFill>
                <a:latin typeface="Times New Roman" pitchFamily="18" charset="0"/>
                <a:cs typeface="Times New Roman" pitchFamily="18" charset="0"/>
              </a:rPr>
              <a:t>Qualities</a:t>
            </a:r>
          </a:p>
          <a:p>
            <a:pPr marL="342900" indent="-342900">
              <a:buAutoNum type="arabicPeriod"/>
            </a:pPr>
            <a:r>
              <a:rPr lang="en-US" dirty="0" smtClean="0">
                <a:latin typeface="Times New Roman" pitchFamily="18" charset="0"/>
                <a:cs typeface="Times New Roman" pitchFamily="18" charset="0"/>
              </a:rPr>
              <a:t>Fast growth, </a:t>
            </a:r>
          </a:p>
          <a:p>
            <a:pPr marL="342900" indent="-342900">
              <a:buAutoNum type="arabicPeriod"/>
            </a:pPr>
            <a:r>
              <a:rPr lang="en-US" dirty="0" smtClean="0">
                <a:latin typeface="Times New Roman" pitchFamily="18" charset="0"/>
                <a:cs typeface="Times New Roman" pitchFamily="18" charset="0"/>
              </a:rPr>
              <a:t>Reach </a:t>
            </a:r>
            <a:r>
              <a:rPr lang="en-US" dirty="0" err="1" smtClean="0">
                <a:latin typeface="Times New Roman" pitchFamily="18" charset="0"/>
                <a:cs typeface="Times New Roman" pitchFamily="18" charset="0"/>
              </a:rPr>
              <a:t>markatable</a:t>
            </a:r>
            <a:r>
              <a:rPr lang="en-US" dirty="0" smtClean="0">
                <a:latin typeface="Times New Roman" pitchFamily="18" charset="0"/>
                <a:cs typeface="Times New Roman" pitchFamily="18" charset="0"/>
              </a:rPr>
              <a:t> size in 3 months</a:t>
            </a:r>
          </a:p>
          <a:p>
            <a:pPr marL="342900" indent="-342900">
              <a:buAutoNum type="arabicPeriod"/>
            </a:pPr>
            <a:r>
              <a:rPr lang="en-US" dirty="0" smtClean="0">
                <a:latin typeface="Times New Roman" pitchFamily="18" charset="0"/>
                <a:cs typeface="Times New Roman" pitchFamily="18" charset="0"/>
              </a:rPr>
              <a:t>Grow in shallow water</a:t>
            </a:r>
          </a:p>
          <a:p>
            <a:pPr marL="342900" indent="-342900">
              <a:buAutoNum type="arabicPeriod"/>
            </a:pPr>
            <a:r>
              <a:rPr lang="en-US" dirty="0" smtClean="0">
                <a:latin typeface="Times New Roman" pitchFamily="18" charset="0"/>
                <a:cs typeface="Times New Roman" pitchFamily="18" charset="0"/>
              </a:rPr>
              <a:t>Tolerate high temperature</a:t>
            </a:r>
          </a:p>
          <a:p>
            <a:pPr marL="342900" indent="-342900">
              <a:buAutoNum type="arabicPeriod"/>
            </a:pPr>
            <a:r>
              <a:rPr lang="en-US" dirty="0" smtClean="0">
                <a:latin typeface="Times New Roman" pitchFamily="18" charset="0"/>
                <a:cs typeface="Times New Roman" pitchFamily="18" charset="0"/>
              </a:rPr>
              <a:t>Tolerate low dissolved o2</a:t>
            </a:r>
          </a:p>
          <a:p>
            <a:pPr marL="342900" indent="-342900">
              <a:buAutoNum type="arabicPeriod"/>
            </a:pPr>
            <a:r>
              <a:rPr lang="en-US" dirty="0" smtClean="0">
                <a:latin typeface="Times New Roman" pitchFamily="18" charset="0"/>
                <a:cs typeface="Times New Roman" pitchFamily="18" charset="0"/>
              </a:rPr>
              <a:t>Tolerate high turbidity</a:t>
            </a:r>
          </a:p>
          <a:p>
            <a:pPr marL="342900" indent="-342900">
              <a:buAutoNum type="arabicPeriod"/>
            </a:pPr>
            <a:r>
              <a:rPr lang="en-US" dirty="0" smtClean="0">
                <a:latin typeface="Times New Roman" pitchFamily="18" charset="0"/>
                <a:cs typeface="Times New Roman" pitchFamily="18" charset="0"/>
              </a:rPr>
              <a:t>Live in confined water</a:t>
            </a:r>
          </a:p>
          <a:p>
            <a:pPr marL="342900" indent="-342900"/>
            <a:endParaRPr lang="en-US" dirty="0" smtClean="0">
              <a:latin typeface="Times New Roman" pitchFamily="18" charset="0"/>
              <a:cs typeface="Times New Roman" pitchFamily="18" charset="0"/>
            </a:endParaRPr>
          </a:p>
          <a:p>
            <a:pPr marL="342900" indent="-342900"/>
            <a:r>
              <a:rPr lang="en-US" b="1" dirty="0" smtClean="0">
                <a:solidFill>
                  <a:srgbClr val="FFFF00"/>
                </a:solidFill>
                <a:latin typeface="Times New Roman" pitchFamily="18" charset="0"/>
                <a:cs typeface="Times New Roman" pitchFamily="18" charset="0"/>
              </a:rPr>
              <a:t>Limitations</a:t>
            </a:r>
          </a:p>
          <a:p>
            <a:pPr marL="342900" indent="-342900">
              <a:buAutoNum type="arabicPeriod"/>
            </a:pPr>
            <a:r>
              <a:rPr lang="en-US" dirty="0" smtClean="0">
                <a:latin typeface="Times New Roman" pitchFamily="18" charset="0"/>
                <a:cs typeface="Times New Roman" pitchFamily="18" charset="0"/>
              </a:rPr>
              <a:t>No pesticides</a:t>
            </a:r>
          </a:p>
          <a:p>
            <a:pPr marL="342900" indent="-342900">
              <a:buAutoNum type="arabicPeriod"/>
            </a:pPr>
            <a:r>
              <a:rPr lang="en-US" dirty="0" smtClean="0">
                <a:latin typeface="Times New Roman" pitchFamily="18" charset="0"/>
                <a:cs typeface="Times New Roman" pitchFamily="18" charset="0"/>
              </a:rPr>
              <a:t>No chemical fertilizers</a:t>
            </a:r>
          </a:p>
          <a:p>
            <a:pPr marL="342900" indent="-342900">
              <a:buAutoNum type="arabicPeriod"/>
            </a:pPr>
            <a:r>
              <a:rPr lang="en-US" dirty="0" smtClean="0">
                <a:latin typeface="Times New Roman" pitchFamily="18" charset="0"/>
                <a:cs typeface="Times New Roman" pitchFamily="18" charset="0"/>
              </a:rPr>
              <a:t>Water flow higher than the normal paddy field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533192"/>
            <a:ext cx="4572000" cy="6324808"/>
          </a:xfrm>
          <a:prstGeom prst="rect">
            <a:avLst/>
          </a:prstGeom>
        </p:spPr>
        <p:txBody>
          <a:bodyPr wrap="square">
            <a:spAutoFit/>
          </a:bodyPr>
          <a:lstStyle/>
          <a:p>
            <a:pPr marL="342900" indent="-342900">
              <a:lnSpc>
                <a:spcPct val="150000"/>
              </a:lnSpc>
              <a:buFontTx/>
              <a:buChar char="-"/>
            </a:pPr>
            <a:r>
              <a:rPr lang="en-US" dirty="0" smtClean="0">
                <a:latin typeface="Times New Roman"/>
              </a:rPr>
              <a:t>Extensive culture</a:t>
            </a:r>
          </a:p>
          <a:p>
            <a:pPr marL="342900" indent="-342900">
              <a:lnSpc>
                <a:spcPct val="150000"/>
              </a:lnSpc>
              <a:buFontTx/>
              <a:buChar char="-"/>
            </a:pPr>
            <a:r>
              <a:rPr lang="en-US" dirty="0" smtClean="0">
                <a:latin typeface="Times New Roman"/>
              </a:rPr>
              <a:t>Mugil, cat fish, prawns, lates etc.</a:t>
            </a:r>
          </a:p>
          <a:p>
            <a:pPr marL="342900" indent="-342900">
              <a:lnSpc>
                <a:spcPct val="150000"/>
              </a:lnSpc>
              <a:buFontTx/>
              <a:buChar char="-"/>
            </a:pPr>
            <a:r>
              <a:rPr lang="en-US" dirty="0" smtClean="0">
                <a:latin typeface="Times New Roman"/>
              </a:rPr>
              <a:t>Paddy fields are specially prepared</a:t>
            </a:r>
          </a:p>
          <a:p>
            <a:pPr marL="342900" indent="-342900">
              <a:lnSpc>
                <a:spcPct val="150000"/>
              </a:lnSpc>
              <a:buFontTx/>
              <a:buChar char="-"/>
            </a:pPr>
            <a:r>
              <a:rPr lang="en-US" dirty="0" smtClean="0">
                <a:latin typeface="Times New Roman"/>
              </a:rPr>
              <a:t>Bundhs are raised and strengthened</a:t>
            </a:r>
          </a:p>
          <a:p>
            <a:pPr marL="342900" indent="-342900">
              <a:lnSpc>
                <a:spcPct val="150000"/>
              </a:lnSpc>
              <a:buFontTx/>
              <a:buChar char="-"/>
            </a:pPr>
            <a:r>
              <a:rPr lang="en-US" dirty="0" smtClean="0">
                <a:latin typeface="Times New Roman"/>
              </a:rPr>
              <a:t>Refuges constructed – pond or trench – serve as shelters during dry field – constructed in center or on the slopping end</a:t>
            </a:r>
          </a:p>
          <a:p>
            <a:pPr marL="342900" indent="-342900">
              <a:lnSpc>
                <a:spcPct val="150000"/>
              </a:lnSpc>
              <a:buFontTx/>
              <a:buChar char="-"/>
            </a:pPr>
            <a:r>
              <a:rPr lang="en-US" dirty="0" smtClean="0">
                <a:latin typeface="Times New Roman"/>
              </a:rPr>
              <a:t>Pond connected by a number of trenches on the sides</a:t>
            </a:r>
          </a:p>
          <a:p>
            <a:pPr marL="342900" indent="-342900">
              <a:lnSpc>
                <a:spcPct val="150000"/>
              </a:lnSpc>
              <a:buFontTx/>
              <a:buChar char="-"/>
            </a:pPr>
            <a:r>
              <a:rPr lang="en-US" dirty="0" smtClean="0">
                <a:latin typeface="Times New Roman"/>
              </a:rPr>
              <a:t>Usually at the periphery (4 corners) – interconnected</a:t>
            </a:r>
          </a:p>
          <a:p>
            <a:pPr marL="342900" indent="-342900">
              <a:lnSpc>
                <a:spcPct val="150000"/>
              </a:lnSpc>
              <a:buFontTx/>
              <a:buChar char="-"/>
            </a:pPr>
            <a:r>
              <a:rPr lang="en-US" dirty="0" smtClean="0">
                <a:latin typeface="Times New Roman"/>
              </a:rPr>
              <a:t>Sump made at the sloping end – helps in draining and harvesting fishes</a:t>
            </a:r>
          </a:p>
          <a:p>
            <a:pPr marL="342900" indent="-342900">
              <a:lnSpc>
                <a:spcPct val="150000"/>
              </a:lnSpc>
              <a:buFontTx/>
              <a:buChar char="-"/>
            </a:pPr>
            <a:r>
              <a:rPr lang="en-US" dirty="0" smtClean="0">
                <a:latin typeface="Times New Roman"/>
              </a:rPr>
              <a:t>Inlets and outlets made on </a:t>
            </a:r>
            <a:r>
              <a:rPr lang="en-US" dirty="0" err="1" smtClean="0">
                <a:latin typeface="Times New Roman"/>
              </a:rPr>
              <a:t>bundhs</a:t>
            </a:r>
            <a:r>
              <a:rPr lang="en-US" dirty="0" smtClean="0">
                <a:latin typeface="Times New Roman"/>
              </a:rPr>
              <a:t> – screens- prevent to escape from fields</a:t>
            </a:r>
          </a:p>
        </p:txBody>
      </p:sp>
      <p:pic>
        <p:nvPicPr>
          <p:cNvPr id="1026" name="Picture 2" descr="C:\Users\DELL\Downloads\WhatsApp Image 2020-09-15 at 2.07.49 PM.jpeg"/>
          <p:cNvPicPr>
            <a:picLocks noChangeAspect="1" noChangeArrowheads="1"/>
          </p:cNvPicPr>
          <p:nvPr/>
        </p:nvPicPr>
        <p:blipFill>
          <a:blip r:embed="rId2"/>
          <a:srcRect l="26667" t="3077" r="11486" b="21538"/>
          <a:stretch>
            <a:fillRect/>
          </a:stretch>
        </p:blipFill>
        <p:spPr bwMode="auto">
          <a:xfrm>
            <a:off x="4800600" y="1066800"/>
            <a:ext cx="4191000" cy="4800600"/>
          </a:xfrm>
          <a:prstGeom prst="rect">
            <a:avLst/>
          </a:prstGeom>
          <a:noFill/>
        </p:spPr>
      </p:pic>
      <p:sp>
        <p:nvSpPr>
          <p:cNvPr id="4" name="Rectangle 3"/>
          <p:cNvSpPr/>
          <p:nvPr/>
        </p:nvSpPr>
        <p:spPr>
          <a:xfrm>
            <a:off x="457200" y="152400"/>
            <a:ext cx="8458200" cy="369332"/>
          </a:xfrm>
          <a:prstGeom prst="rect">
            <a:avLst/>
          </a:prstGeom>
        </p:spPr>
        <p:txBody>
          <a:bodyPr wrap="square">
            <a:spAutoFit/>
          </a:bodyPr>
          <a:lstStyle/>
          <a:p>
            <a:pPr marL="342900" indent="-342900"/>
            <a:r>
              <a:rPr lang="en-US" b="1" dirty="0" smtClean="0">
                <a:solidFill>
                  <a:srgbClr val="FFC000"/>
                </a:solidFill>
                <a:latin typeface="Times New Roman"/>
              </a:rPr>
              <a:t>Synchronous  or mixed farming or simultaneous-west </a:t>
            </a:r>
            <a:r>
              <a:rPr lang="en-US" b="1" dirty="0" err="1" smtClean="0">
                <a:solidFill>
                  <a:srgbClr val="FFC000"/>
                </a:solidFill>
                <a:latin typeface="Times New Roman"/>
              </a:rPr>
              <a:t>bengal</a:t>
            </a:r>
            <a:endParaRPr lang="en-US" b="1" dirty="0" smtClean="0">
              <a:solidFill>
                <a:srgbClr val="FFC000"/>
              </a:solidFill>
              <a:latin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762000"/>
            <a:ext cx="8458200" cy="1200329"/>
          </a:xfrm>
          <a:prstGeom prst="rect">
            <a:avLst/>
          </a:prstGeom>
        </p:spPr>
        <p:txBody>
          <a:bodyPr wrap="square">
            <a:spAutoFit/>
          </a:bodyPr>
          <a:lstStyle/>
          <a:p>
            <a:r>
              <a:rPr lang="en-US" dirty="0" smtClean="0">
                <a:solidFill>
                  <a:schemeClr val="bg2">
                    <a:lumMod val="20000"/>
                    <a:lumOff val="80000"/>
                  </a:schemeClr>
                </a:solidFill>
                <a:latin typeface="Arial Black" pitchFamily="34" charset="0"/>
                <a:cs typeface="Arial" pitchFamily="34" charset="0"/>
              </a:rPr>
              <a:t>Culture fisheries</a:t>
            </a:r>
          </a:p>
          <a:p>
            <a:endParaRPr lang="en-US" dirty="0" smtClean="0">
              <a:latin typeface="Arial Black" pitchFamily="34" charset="0"/>
              <a:cs typeface="Arial" pitchFamily="34" charset="0"/>
            </a:endParaRPr>
          </a:p>
          <a:p>
            <a:r>
              <a:rPr lang="en-US" dirty="0" smtClean="0">
                <a:solidFill>
                  <a:srgbClr val="FF99FF"/>
                </a:solidFill>
                <a:latin typeface="Arial Black" pitchFamily="34" charset="0"/>
                <a:cs typeface="Arial" pitchFamily="34" charset="0"/>
              </a:rPr>
              <a:t>Aquaculture is the culture of aquatic organisms. It is the farming of water. It is an industry and occupation. </a:t>
            </a:r>
          </a:p>
        </p:txBody>
      </p:sp>
      <p:sp>
        <p:nvSpPr>
          <p:cNvPr id="3" name="Rectangle 2"/>
          <p:cNvSpPr/>
          <p:nvPr/>
        </p:nvSpPr>
        <p:spPr>
          <a:xfrm>
            <a:off x="1447800" y="304800"/>
            <a:ext cx="4572000" cy="400110"/>
          </a:xfrm>
          <a:prstGeom prst="rect">
            <a:avLst/>
          </a:prstGeom>
        </p:spPr>
        <p:txBody>
          <a:bodyPr>
            <a:spAutoFit/>
          </a:bodyPr>
          <a:lstStyle/>
          <a:p>
            <a:pPr algn="ctr"/>
            <a:r>
              <a:rPr lang="en-US" sz="2000" b="1" dirty="0" smtClean="0">
                <a:solidFill>
                  <a:srgbClr val="FFFF00"/>
                </a:solidFill>
                <a:latin typeface="Arial Black" pitchFamily="34" charset="0"/>
                <a:cs typeface="Arial" pitchFamily="34" charset="0"/>
              </a:rPr>
              <a:t>Culture Systems </a:t>
            </a:r>
          </a:p>
        </p:txBody>
      </p:sp>
      <p:sp>
        <p:nvSpPr>
          <p:cNvPr id="4" name="Rectangle 3"/>
          <p:cNvSpPr/>
          <p:nvPr/>
        </p:nvSpPr>
        <p:spPr>
          <a:xfrm>
            <a:off x="304800" y="1981200"/>
            <a:ext cx="8458200" cy="4108817"/>
          </a:xfrm>
          <a:prstGeom prst="rect">
            <a:avLst/>
          </a:prstGeom>
        </p:spPr>
        <p:txBody>
          <a:bodyPr wrap="square">
            <a:spAutoFit/>
          </a:bodyPr>
          <a:lstStyle/>
          <a:p>
            <a:r>
              <a:rPr lang="en-US" dirty="0" smtClean="0">
                <a:solidFill>
                  <a:srgbClr val="FFC000"/>
                </a:solidFill>
                <a:latin typeface="Arial Black" pitchFamily="34" charset="0"/>
                <a:cs typeface="Arial" pitchFamily="34" charset="0"/>
              </a:rPr>
              <a:t>Types</a:t>
            </a:r>
          </a:p>
          <a:p>
            <a:r>
              <a:rPr lang="en-US" b="1" dirty="0" smtClean="0">
                <a:solidFill>
                  <a:srgbClr val="FF99FF"/>
                </a:solidFill>
                <a:latin typeface="Arial Black" pitchFamily="34" charset="0"/>
                <a:cs typeface="Arial" pitchFamily="34" charset="0"/>
              </a:rPr>
              <a:t>Based on the habitat</a:t>
            </a:r>
            <a:r>
              <a:rPr lang="en-US" dirty="0" smtClean="0">
                <a:solidFill>
                  <a:srgbClr val="FF99FF"/>
                </a:solidFill>
                <a:latin typeface="Arial Black" pitchFamily="34" charset="0"/>
                <a:cs typeface="Arial" pitchFamily="34" charset="0"/>
              </a:rPr>
              <a:t> - Four types</a:t>
            </a:r>
            <a:r>
              <a:rPr lang="en-US" b="1" dirty="0" smtClean="0">
                <a:solidFill>
                  <a:srgbClr val="FF99FF"/>
                </a:solidFill>
                <a:latin typeface="Arial Black" pitchFamily="34" charset="0"/>
                <a:cs typeface="Arial" pitchFamily="34" charset="0"/>
              </a:rPr>
              <a:t> </a:t>
            </a:r>
            <a:endParaRPr lang="en-US" dirty="0" smtClean="0">
              <a:solidFill>
                <a:srgbClr val="FF99FF"/>
              </a:solidFill>
              <a:latin typeface="Arial Black" pitchFamily="34" charset="0"/>
              <a:cs typeface="Arial" pitchFamily="34" charset="0"/>
            </a:endParaRPr>
          </a:p>
          <a:p>
            <a:pPr marL="342900" indent="-342900">
              <a:lnSpc>
                <a:spcPct val="150000"/>
              </a:lnSpc>
              <a:buAutoNum type="arabicPeriod"/>
            </a:pPr>
            <a:r>
              <a:rPr lang="en-US" dirty="0" smtClean="0">
                <a:latin typeface="Arial Black" pitchFamily="34" charset="0"/>
                <a:cs typeface="Arial" pitchFamily="34" charset="0"/>
              </a:rPr>
              <a:t>Inland aquaculture (Freshwater aquaculture)</a:t>
            </a:r>
          </a:p>
          <a:p>
            <a:pPr marL="342900" indent="-342900">
              <a:lnSpc>
                <a:spcPct val="150000"/>
              </a:lnSpc>
            </a:pPr>
            <a:r>
              <a:rPr lang="en-US" b="1" dirty="0" smtClean="0">
                <a:latin typeface="Arial Black" pitchFamily="34" charset="0"/>
                <a:cs typeface="Arial" pitchFamily="34" charset="0"/>
              </a:rPr>
              <a:t>2. Brackishwater aquaculture (Estuarine aquaculture )</a:t>
            </a:r>
          </a:p>
          <a:p>
            <a:pPr marL="342900" indent="-342900">
              <a:lnSpc>
                <a:spcPct val="150000"/>
              </a:lnSpc>
            </a:pPr>
            <a:r>
              <a:rPr lang="en-US" b="1" dirty="0" smtClean="0">
                <a:latin typeface="Arial Black" pitchFamily="34" charset="0"/>
                <a:cs typeface="Arial" pitchFamily="34" charset="0"/>
              </a:rPr>
              <a:t>3. Mariculture (Marine aquaculture )</a:t>
            </a:r>
          </a:p>
          <a:p>
            <a:pPr marL="342900" indent="-342900">
              <a:lnSpc>
                <a:spcPct val="150000"/>
              </a:lnSpc>
            </a:pPr>
            <a:r>
              <a:rPr lang="en-US" b="1" dirty="0" smtClean="0">
                <a:latin typeface="Arial Black" pitchFamily="34" charset="0"/>
                <a:cs typeface="Arial" pitchFamily="34" charset="0"/>
              </a:rPr>
              <a:t>4. Methaline aquaculture</a:t>
            </a:r>
          </a:p>
          <a:p>
            <a:pPr marL="342900" indent="-342900"/>
            <a:endParaRPr lang="en-US" b="1" dirty="0" smtClean="0">
              <a:latin typeface="Arial Black" pitchFamily="34" charset="0"/>
              <a:cs typeface="Arial" pitchFamily="34" charset="0"/>
            </a:endParaRPr>
          </a:p>
          <a:p>
            <a:pPr marL="342900" indent="-342900"/>
            <a:r>
              <a:rPr lang="en-US" b="1" dirty="0" smtClean="0">
                <a:solidFill>
                  <a:srgbClr val="FF99FF"/>
                </a:solidFill>
                <a:latin typeface="Arial Black" pitchFamily="34" charset="0"/>
                <a:cs typeface="Arial" pitchFamily="34" charset="0"/>
              </a:rPr>
              <a:t>Based on the expenses</a:t>
            </a:r>
            <a:r>
              <a:rPr lang="en-US" dirty="0" smtClean="0">
                <a:solidFill>
                  <a:srgbClr val="FF99FF"/>
                </a:solidFill>
                <a:latin typeface="Arial Black" pitchFamily="34" charset="0"/>
                <a:cs typeface="Arial" pitchFamily="34" charset="0"/>
              </a:rPr>
              <a:t> - Three types</a:t>
            </a:r>
            <a:r>
              <a:rPr lang="en-US" b="1" dirty="0" smtClean="0">
                <a:solidFill>
                  <a:srgbClr val="FF99FF"/>
                </a:solidFill>
                <a:latin typeface="Arial Black" pitchFamily="34" charset="0"/>
                <a:cs typeface="Arial" pitchFamily="34" charset="0"/>
              </a:rPr>
              <a:t> </a:t>
            </a:r>
          </a:p>
          <a:p>
            <a:pPr marL="342900" indent="-342900">
              <a:lnSpc>
                <a:spcPct val="150000"/>
              </a:lnSpc>
              <a:buAutoNum type="arabicPeriod"/>
            </a:pPr>
            <a:r>
              <a:rPr lang="en-US" b="1" dirty="0" smtClean="0">
                <a:latin typeface="Arial Black" pitchFamily="34" charset="0"/>
                <a:cs typeface="Arial" pitchFamily="34" charset="0"/>
              </a:rPr>
              <a:t>Extensive culture</a:t>
            </a:r>
          </a:p>
          <a:p>
            <a:pPr marL="342900" indent="-342900">
              <a:lnSpc>
                <a:spcPct val="150000"/>
              </a:lnSpc>
              <a:buAutoNum type="arabicPeriod"/>
            </a:pPr>
            <a:r>
              <a:rPr lang="en-US" b="1" dirty="0" smtClean="0">
                <a:latin typeface="Arial Black" pitchFamily="34" charset="0"/>
                <a:cs typeface="Arial" pitchFamily="34" charset="0"/>
              </a:rPr>
              <a:t>Intensive culture</a:t>
            </a:r>
          </a:p>
          <a:p>
            <a:pPr marL="342900" indent="-342900">
              <a:lnSpc>
                <a:spcPct val="150000"/>
              </a:lnSpc>
              <a:buAutoNum type="arabicPeriod"/>
            </a:pPr>
            <a:r>
              <a:rPr lang="en-US" b="1" dirty="0" smtClean="0">
                <a:latin typeface="Arial Black" pitchFamily="34" charset="0"/>
                <a:cs typeface="Arial" pitchFamily="34" charset="0"/>
              </a:rPr>
              <a:t>Semi-intensive culture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ELL\Downloads\WhatsApp Image 2020-09-15 at 2.07.49 PM (1).jpeg"/>
          <p:cNvPicPr>
            <a:picLocks noChangeAspect="1" noChangeArrowheads="1"/>
          </p:cNvPicPr>
          <p:nvPr/>
        </p:nvPicPr>
        <p:blipFill>
          <a:blip r:embed="rId2"/>
          <a:srcRect l="17500" t="3333" r="5833" b="16667"/>
          <a:stretch>
            <a:fillRect/>
          </a:stretch>
        </p:blipFill>
        <p:spPr bwMode="auto">
          <a:xfrm>
            <a:off x="914400" y="914400"/>
            <a:ext cx="7620000" cy="54864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0"/>
            <a:ext cx="8305800" cy="5909310"/>
          </a:xfrm>
          <a:prstGeom prst="rect">
            <a:avLst/>
          </a:prstGeom>
        </p:spPr>
        <p:txBody>
          <a:bodyPr wrap="square">
            <a:spAutoFit/>
          </a:bodyPr>
          <a:lstStyle/>
          <a:p>
            <a:pPr marL="342900" indent="-342900"/>
            <a:r>
              <a:rPr lang="en-US" dirty="0" smtClean="0">
                <a:latin typeface="Times New Roman"/>
              </a:rPr>
              <a:t>2. Alternate or rotational eg. Kerala- culture of fishes in </a:t>
            </a:r>
            <a:r>
              <a:rPr lang="en-US" dirty="0" err="1" smtClean="0">
                <a:latin typeface="Times New Roman"/>
              </a:rPr>
              <a:t>pokkali</a:t>
            </a:r>
            <a:r>
              <a:rPr lang="en-US" dirty="0" smtClean="0">
                <a:latin typeface="Times New Roman"/>
              </a:rPr>
              <a:t> fields</a:t>
            </a:r>
          </a:p>
          <a:p>
            <a:pPr marL="342900" indent="-342900"/>
            <a:endParaRPr lang="en-US" dirty="0" smtClean="0">
              <a:latin typeface="Times New Roman"/>
            </a:endParaRPr>
          </a:p>
          <a:p>
            <a:pPr marL="342900" indent="-342900"/>
            <a:r>
              <a:rPr lang="en-US" dirty="0" smtClean="0">
                <a:latin typeface="Times New Roman"/>
              </a:rPr>
              <a:t>-extensive culture</a:t>
            </a:r>
          </a:p>
          <a:p>
            <a:pPr marL="342900" indent="-342900"/>
            <a:r>
              <a:rPr lang="en-US" dirty="0" smtClean="0">
                <a:latin typeface="Times New Roman"/>
              </a:rPr>
              <a:t>-short-term crop – harvest in 100 days</a:t>
            </a:r>
          </a:p>
          <a:p>
            <a:pPr marL="342900" indent="-342900">
              <a:buFontTx/>
              <a:buChar char="-"/>
            </a:pPr>
            <a:r>
              <a:rPr lang="en-US" dirty="0" smtClean="0">
                <a:latin typeface="Times New Roman"/>
              </a:rPr>
              <a:t>One season</a:t>
            </a:r>
          </a:p>
          <a:p>
            <a:pPr marL="342900" indent="-342900">
              <a:buFontTx/>
              <a:buChar char="-"/>
            </a:pPr>
            <a:r>
              <a:rPr lang="en-US" dirty="0" smtClean="0">
                <a:latin typeface="Times New Roman"/>
              </a:rPr>
              <a:t>Prawn culture</a:t>
            </a:r>
          </a:p>
          <a:p>
            <a:pPr marL="342900" indent="-342900">
              <a:buFontTx/>
              <a:buChar char="-"/>
            </a:pPr>
            <a:r>
              <a:rPr lang="en-US" dirty="0" smtClean="0">
                <a:latin typeface="Times New Roman"/>
              </a:rPr>
              <a:t>Paddy ---------Monsoon season – June to </a:t>
            </a:r>
            <a:r>
              <a:rPr lang="en-US" dirty="0" err="1" smtClean="0">
                <a:latin typeface="Times New Roman"/>
              </a:rPr>
              <a:t>september</a:t>
            </a:r>
            <a:endParaRPr lang="en-US" dirty="0" smtClean="0">
              <a:latin typeface="Times New Roman"/>
            </a:endParaRPr>
          </a:p>
          <a:p>
            <a:pPr marL="342900" indent="-342900">
              <a:buFontTx/>
              <a:buChar char="-"/>
            </a:pPr>
            <a:r>
              <a:rPr lang="en-US" dirty="0" smtClean="0">
                <a:latin typeface="Times New Roman"/>
              </a:rPr>
              <a:t>After harvest- </a:t>
            </a:r>
            <a:r>
              <a:rPr lang="en-US" dirty="0" err="1" smtClean="0">
                <a:latin typeface="Times New Roman"/>
              </a:rPr>
              <a:t>oct</a:t>
            </a:r>
            <a:r>
              <a:rPr lang="en-US" dirty="0" smtClean="0">
                <a:latin typeface="Times New Roman"/>
              </a:rPr>
              <a:t> – may – prawn cultured</a:t>
            </a:r>
          </a:p>
          <a:p>
            <a:pPr marL="342900" indent="-342900">
              <a:buFontTx/>
              <a:buChar char="-"/>
            </a:pPr>
            <a:r>
              <a:rPr lang="en-US" dirty="0" smtClean="0">
                <a:latin typeface="Times New Roman"/>
              </a:rPr>
              <a:t>Bundhs are raised and sluice repaired after paddy harvest</a:t>
            </a:r>
          </a:p>
          <a:p>
            <a:pPr marL="342900" indent="-342900">
              <a:buFontTx/>
              <a:buChar char="-"/>
            </a:pPr>
            <a:r>
              <a:rPr lang="en-US" dirty="0" smtClean="0">
                <a:latin typeface="Times New Roman"/>
              </a:rPr>
              <a:t>High tide –backwater containing juvenile prawn and fishes enter the </a:t>
            </a:r>
            <a:r>
              <a:rPr lang="en-US" dirty="0" err="1" smtClean="0">
                <a:latin typeface="Times New Roman"/>
              </a:rPr>
              <a:t>pokkali</a:t>
            </a:r>
            <a:r>
              <a:rPr lang="en-US" dirty="0" smtClean="0">
                <a:latin typeface="Times New Roman"/>
              </a:rPr>
              <a:t> field</a:t>
            </a:r>
          </a:p>
          <a:p>
            <a:pPr marL="342900" indent="-342900">
              <a:buFontTx/>
              <a:buChar char="-"/>
            </a:pPr>
            <a:r>
              <a:rPr lang="en-US" dirty="0" smtClean="0">
                <a:latin typeface="Times New Roman"/>
              </a:rPr>
              <a:t>Low tide - juvenile prawn and fishes prevented by bamboo screen placed in sluice gate</a:t>
            </a:r>
          </a:p>
          <a:p>
            <a:pPr marL="342900" indent="-342900">
              <a:buFontTx/>
              <a:buChar char="-"/>
            </a:pPr>
            <a:r>
              <a:rPr lang="en-US" dirty="0" smtClean="0">
                <a:latin typeface="Times New Roman"/>
              </a:rPr>
              <a:t>Incoming water brings nutrients</a:t>
            </a:r>
          </a:p>
          <a:p>
            <a:pPr marL="342900" indent="-342900">
              <a:buFontTx/>
              <a:buChar char="-"/>
            </a:pPr>
            <a:r>
              <a:rPr lang="en-US" dirty="0" smtClean="0">
                <a:latin typeface="Times New Roman"/>
              </a:rPr>
              <a:t>The decaying straw helps in growth of phytoplankton – feed on natural feed and grow</a:t>
            </a:r>
          </a:p>
          <a:p>
            <a:pPr marL="342900" indent="-342900">
              <a:buFontTx/>
              <a:buChar char="-"/>
            </a:pPr>
            <a:r>
              <a:rPr lang="en-US" dirty="0" smtClean="0">
                <a:latin typeface="Times New Roman"/>
              </a:rPr>
              <a:t>Harvesting- </a:t>
            </a:r>
            <a:r>
              <a:rPr lang="en-US" dirty="0" err="1" smtClean="0">
                <a:latin typeface="Times New Roman"/>
              </a:rPr>
              <a:t>december</a:t>
            </a:r>
            <a:r>
              <a:rPr lang="en-US" dirty="0" smtClean="0">
                <a:latin typeface="Times New Roman"/>
              </a:rPr>
              <a:t> to may</a:t>
            </a:r>
          </a:p>
          <a:p>
            <a:pPr marL="342900" indent="-342900">
              <a:buFontTx/>
              <a:buChar char="-"/>
            </a:pPr>
            <a:r>
              <a:rPr lang="en-US" dirty="0" smtClean="0">
                <a:latin typeface="Times New Roman"/>
              </a:rPr>
              <a:t>Fishing is done at night or early morning during low tide in low tide in full moon and new moon days</a:t>
            </a:r>
          </a:p>
          <a:p>
            <a:pPr marL="342900" indent="-342900">
              <a:buFontTx/>
              <a:buChar char="-"/>
            </a:pPr>
            <a:r>
              <a:rPr lang="en-US" dirty="0" smtClean="0">
                <a:latin typeface="Times New Roman"/>
              </a:rPr>
              <a:t>Catchment – 1kg/</a:t>
            </a:r>
            <a:r>
              <a:rPr lang="en-US" dirty="0" err="1" smtClean="0">
                <a:latin typeface="Times New Roman"/>
              </a:rPr>
              <a:t>ha.in</a:t>
            </a:r>
            <a:r>
              <a:rPr lang="en-US" dirty="0" smtClean="0">
                <a:latin typeface="Times New Roman"/>
              </a:rPr>
              <a:t> six months</a:t>
            </a:r>
          </a:p>
          <a:p>
            <a:pPr marL="342900" indent="-342900">
              <a:buFontTx/>
              <a:buChar char="-"/>
            </a:pPr>
            <a:r>
              <a:rPr lang="en-US" dirty="0" err="1" smtClean="0">
                <a:latin typeface="Times New Roman"/>
              </a:rPr>
              <a:t>Culturable</a:t>
            </a:r>
            <a:r>
              <a:rPr lang="en-US" dirty="0" smtClean="0">
                <a:latin typeface="Times New Roman"/>
              </a:rPr>
              <a:t> species – </a:t>
            </a:r>
            <a:r>
              <a:rPr lang="en-US" dirty="0" err="1" smtClean="0">
                <a:latin typeface="Times New Roman"/>
              </a:rPr>
              <a:t>Penaeus</a:t>
            </a:r>
            <a:r>
              <a:rPr lang="en-US" dirty="0" smtClean="0">
                <a:latin typeface="Times New Roman"/>
              </a:rPr>
              <a:t> </a:t>
            </a:r>
            <a:r>
              <a:rPr lang="en-US" dirty="0" err="1" smtClean="0">
                <a:latin typeface="Times New Roman"/>
              </a:rPr>
              <a:t>monodon</a:t>
            </a:r>
            <a:r>
              <a:rPr lang="en-US" dirty="0" smtClean="0">
                <a:latin typeface="Times New Roman"/>
              </a:rPr>
              <a:t>, P. </a:t>
            </a:r>
            <a:r>
              <a:rPr lang="en-US" dirty="0" err="1" smtClean="0">
                <a:latin typeface="Times New Roman"/>
              </a:rPr>
              <a:t>indicus</a:t>
            </a:r>
            <a:r>
              <a:rPr lang="en-US" dirty="0" smtClean="0">
                <a:latin typeface="Times New Roman"/>
              </a:rPr>
              <a:t>, </a:t>
            </a:r>
            <a:r>
              <a:rPr lang="en-US" dirty="0" err="1" smtClean="0">
                <a:latin typeface="Times New Roman"/>
              </a:rPr>
              <a:t>Metapenaeus</a:t>
            </a:r>
            <a:r>
              <a:rPr lang="en-US" dirty="0" smtClean="0">
                <a:latin typeface="Times New Roman"/>
              </a:rPr>
              <a:t> </a:t>
            </a:r>
            <a:r>
              <a:rPr lang="en-US" dirty="0" err="1" smtClean="0">
                <a:latin typeface="Times New Roman"/>
              </a:rPr>
              <a:t>dobsoni</a:t>
            </a:r>
            <a:r>
              <a:rPr lang="en-US" dirty="0" smtClean="0">
                <a:latin typeface="Times New Roman"/>
              </a:rPr>
              <a:t>, M. </a:t>
            </a:r>
            <a:r>
              <a:rPr lang="en-US" dirty="0" err="1" smtClean="0">
                <a:latin typeface="Times New Roman"/>
              </a:rPr>
              <a:t>monoceros</a:t>
            </a:r>
            <a:r>
              <a:rPr lang="en-US" dirty="0" smtClean="0">
                <a:latin typeface="Times New Roman"/>
              </a:rPr>
              <a:t>, etc.</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DELL\Downloads\WhatsApp Image 2020-09-15 at 2.07.49 PM (2).jpeg"/>
          <p:cNvPicPr>
            <a:picLocks noChangeAspect="1" noChangeArrowheads="1"/>
          </p:cNvPicPr>
          <p:nvPr/>
        </p:nvPicPr>
        <p:blipFill>
          <a:blip r:embed="rId2"/>
          <a:srcRect l="12500" t="23333" r="14167" b="34444"/>
          <a:stretch>
            <a:fillRect/>
          </a:stretch>
        </p:blipFill>
        <p:spPr bwMode="auto">
          <a:xfrm>
            <a:off x="457200" y="1066800"/>
            <a:ext cx="7924800" cy="50292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610600" cy="6186309"/>
          </a:xfrm>
          <a:prstGeom prst="rect">
            <a:avLst/>
          </a:prstGeom>
        </p:spPr>
        <p:txBody>
          <a:bodyPr wrap="square">
            <a:spAutoFit/>
          </a:bodyPr>
          <a:lstStyle/>
          <a:p>
            <a:pPr algn="just"/>
            <a:r>
              <a:rPr lang="en-US" b="1" dirty="0" smtClean="0">
                <a:solidFill>
                  <a:srgbClr val="FFFF00"/>
                </a:solidFill>
                <a:latin typeface="Times New Roman" pitchFamily="18" charset="0"/>
                <a:cs typeface="Times New Roman" pitchFamily="18" charset="0"/>
              </a:rPr>
              <a:t>Integrated Fish cum Cattle Farming</a:t>
            </a:r>
            <a:endParaRPr lang="en-US" dirty="0" smtClean="0">
              <a:solidFill>
                <a:srgbClr val="FFFF00"/>
              </a:solidFill>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Fish farming by using cattle manure has long been practiced in our country.</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This promotes the fish-cum-cattle integration and is a common model of integration.</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Cattle farming can save more fertilizers, cut down fish feeds and increase the income from milk.</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fish farmer not only earns money but also can supply fish, milk and beef to the market.</a:t>
            </a:r>
          </a:p>
          <a:p>
            <a:pPr algn="just"/>
            <a:endParaRPr lang="en-US" dirty="0" smtClean="0">
              <a:latin typeface="Times New Roman" pitchFamily="18" charset="0"/>
              <a:cs typeface="Times New Roman" pitchFamily="18" charset="0"/>
            </a:endParaRPr>
          </a:p>
          <a:p>
            <a:pPr algn="just"/>
            <a:r>
              <a:rPr lang="en-US" b="1" dirty="0" smtClean="0">
                <a:solidFill>
                  <a:srgbClr val="FFFF00"/>
                </a:solidFill>
                <a:latin typeface="Times New Roman" pitchFamily="18" charset="0"/>
                <a:cs typeface="Times New Roman" pitchFamily="18" charset="0"/>
              </a:rPr>
              <a:t>Pond management practices:</a:t>
            </a:r>
            <a:endParaRPr lang="en-US" dirty="0" smtClean="0">
              <a:solidFill>
                <a:srgbClr val="FFFF00"/>
              </a:solidFill>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Cow dung is used as manure for fish rearing.</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About 5,000 - 10,000 Kg/ha can be applied in fish pond in installments.</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After cleaning cow sheds, the waste water with cow dung, urine and unused feed, can be drained to the pond.</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cow dung promotes the growth of plankton, which is used as food for fish.</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Cultivable varieties of cows are black and white (milk), Shorthorn (beef), Simmental (milk and beef), Hereford (beef), </a:t>
            </a:r>
            <a:r>
              <a:rPr lang="en-US" dirty="0" err="1" smtClean="0">
                <a:latin typeface="Times New Roman" pitchFamily="18" charset="0"/>
                <a:cs typeface="Times New Roman" pitchFamily="18" charset="0"/>
              </a:rPr>
              <a:t>Charolai</a:t>
            </a:r>
            <a:r>
              <a:rPr lang="en-US" dirty="0" smtClean="0">
                <a:latin typeface="Times New Roman" pitchFamily="18" charset="0"/>
                <a:cs typeface="Times New Roman" pitchFamily="18" charset="0"/>
              </a:rPr>
              <a:t> (beef), Jersey (milk and beef) and </a:t>
            </a:r>
            <a:r>
              <a:rPr lang="en-US" dirty="0" err="1" smtClean="0">
                <a:latin typeface="Times New Roman" pitchFamily="18" charset="0"/>
                <a:cs typeface="Times New Roman" pitchFamily="18" charset="0"/>
              </a:rPr>
              <a:t>Qincuan</a:t>
            </a:r>
            <a:r>
              <a:rPr lang="en-US" dirty="0" smtClean="0">
                <a:latin typeface="Times New Roman" pitchFamily="18" charset="0"/>
                <a:cs typeface="Times New Roman" pitchFamily="18" charset="0"/>
              </a:rPr>
              <a:t> draft (beef).</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Tathya - Farmers Ask More Grass"/>
          <p:cNvPicPr>
            <a:picLocks noChangeAspect="1" noChangeArrowheads="1"/>
          </p:cNvPicPr>
          <p:nvPr/>
        </p:nvPicPr>
        <p:blipFill>
          <a:blip r:embed="rId2"/>
          <a:srcRect/>
          <a:stretch>
            <a:fillRect/>
          </a:stretch>
        </p:blipFill>
        <p:spPr bwMode="auto">
          <a:xfrm>
            <a:off x="609600" y="1066800"/>
            <a:ext cx="8077200" cy="52578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610600" cy="4524315"/>
          </a:xfrm>
          <a:prstGeom prst="rect">
            <a:avLst/>
          </a:prstGeom>
        </p:spPr>
        <p:txBody>
          <a:bodyPr wrap="square">
            <a:spAutoFit/>
          </a:bodyPr>
          <a:lstStyle/>
          <a:p>
            <a:pPr algn="just"/>
            <a:r>
              <a:rPr lang="en-US" dirty="0" smtClean="0">
                <a:latin typeface="Times New Roman" pitchFamily="18" charset="0"/>
                <a:cs typeface="Times New Roman" pitchFamily="18" charset="0"/>
              </a:rPr>
              <a:t>Duck cum fish farming- This system is very popular and widely practiced in our country particularly in Assam, West Bengal, Bihar, Orissa, Andhra Pradesh, Kerala, Jharkhand and in North Eastern States. It is one of the best livestock – fish integration system.</a:t>
            </a:r>
          </a:p>
          <a:p>
            <a:pPr algn="just"/>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solidFill>
                  <a:srgbClr val="FFFF00"/>
                </a:solidFill>
                <a:latin typeface="Times New Roman" pitchFamily="18" charset="0"/>
                <a:cs typeface="Times New Roman" pitchFamily="18" charset="0"/>
              </a:rPr>
              <a:t>Duck droppings </a:t>
            </a:r>
            <a:r>
              <a:rPr lang="en-US" dirty="0" smtClean="0">
                <a:latin typeface="Times New Roman" pitchFamily="18" charset="0"/>
                <a:cs typeface="Times New Roman" pitchFamily="18" charset="0"/>
              </a:rPr>
              <a:t>directly fall in water or collected and used for fertilization in pond.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Fish gather duck droppings as direct food or consume spilled feed. Ducks consume mosquito larvae, tadpoles, dragon fly larvae and snails which also serve as vector for certain parasites.</a:t>
            </a:r>
          </a:p>
          <a:p>
            <a:pPr algn="just"/>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The </a:t>
            </a:r>
            <a:r>
              <a:rPr lang="en-US" dirty="0" smtClean="0">
                <a:solidFill>
                  <a:srgbClr val="FFFF00"/>
                </a:solidFill>
                <a:latin typeface="Times New Roman" pitchFamily="18" charset="0"/>
                <a:cs typeface="Times New Roman" pitchFamily="18" charset="0"/>
              </a:rPr>
              <a:t>dabbling habit </a:t>
            </a:r>
            <a:r>
              <a:rPr lang="en-US" dirty="0" smtClean="0">
                <a:latin typeface="Times New Roman" pitchFamily="18" charset="0"/>
                <a:cs typeface="Times New Roman" pitchFamily="18" charset="0"/>
              </a:rPr>
              <a:t>of ducks increases the </a:t>
            </a:r>
            <a:r>
              <a:rPr lang="en-US" dirty="0" smtClean="0">
                <a:solidFill>
                  <a:srgbClr val="FFFF00"/>
                </a:solidFill>
                <a:latin typeface="Times New Roman" pitchFamily="18" charset="0"/>
                <a:cs typeface="Times New Roman" pitchFamily="18" charset="0"/>
              </a:rPr>
              <a:t>available oxygen </a:t>
            </a:r>
            <a:r>
              <a:rPr lang="en-US" dirty="0" smtClean="0">
                <a:latin typeface="Times New Roman" pitchFamily="18" charset="0"/>
                <a:cs typeface="Times New Roman" pitchFamily="18" charset="0"/>
              </a:rPr>
              <a:t>in pond water. For commercial farming or for maximum profit high egg producing ducks like </a:t>
            </a:r>
            <a:r>
              <a:rPr lang="en-US" dirty="0" smtClean="0">
                <a:solidFill>
                  <a:srgbClr val="FFFF00"/>
                </a:solidFill>
                <a:latin typeface="Times New Roman" pitchFamily="18" charset="0"/>
                <a:cs typeface="Times New Roman" pitchFamily="18" charset="0"/>
              </a:rPr>
              <a:t>Khaki Campbell </a:t>
            </a:r>
            <a:r>
              <a:rPr lang="en-US" dirty="0" smtClean="0">
                <a:latin typeface="Times New Roman" pitchFamily="18" charset="0"/>
                <a:cs typeface="Times New Roman" pitchFamily="18" charset="0"/>
              </a:rPr>
              <a:t>or </a:t>
            </a:r>
            <a:r>
              <a:rPr lang="en-US" dirty="0" smtClean="0">
                <a:solidFill>
                  <a:srgbClr val="FFFF00"/>
                </a:solidFill>
                <a:latin typeface="Times New Roman" pitchFamily="18" charset="0"/>
                <a:cs typeface="Times New Roman" pitchFamily="18" charset="0"/>
              </a:rPr>
              <a:t>Indian Runner </a:t>
            </a:r>
            <a:r>
              <a:rPr lang="en-US" dirty="0" smtClean="0">
                <a:latin typeface="Times New Roman" pitchFamily="18" charset="0"/>
                <a:cs typeface="Times New Roman" pitchFamily="18" charset="0"/>
              </a:rPr>
              <a:t>is preferred instead of local ducks.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About 200 to 240 eggs/ duck/ year is expected for commercial farming and on an average 250 ducks/ ha is recommended for duck cum fish farming.</a:t>
            </a:r>
            <a:endParaRPr lang="en-US" dirty="0">
              <a:latin typeface="Times New Roman" pitchFamily="18" charset="0"/>
              <a:cs typeface="Times New Roman" pitchFamily="18" charset="0"/>
            </a:endParaRPr>
          </a:p>
        </p:txBody>
      </p:sp>
      <p:sp>
        <p:nvSpPr>
          <p:cNvPr id="3" name="Rectangle 2"/>
          <p:cNvSpPr/>
          <p:nvPr/>
        </p:nvSpPr>
        <p:spPr>
          <a:xfrm>
            <a:off x="2819400" y="152400"/>
            <a:ext cx="3657600" cy="400110"/>
          </a:xfrm>
          <a:prstGeom prst="rect">
            <a:avLst/>
          </a:prstGeom>
        </p:spPr>
        <p:txBody>
          <a:bodyPr wrap="square">
            <a:spAutoFit/>
          </a:bodyPr>
          <a:lstStyle/>
          <a:p>
            <a:r>
              <a:rPr lang="en-US" sz="2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Duck cum fish farming </a:t>
            </a:r>
            <a:endParaRPr lang="en-US" sz="2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610600" cy="5305555"/>
          </a:xfrm>
          <a:prstGeom prst="rect">
            <a:avLst/>
          </a:prstGeom>
        </p:spPr>
        <p:txBody>
          <a:bodyPr wrap="square">
            <a:spAutoFit/>
          </a:bodyPr>
          <a:lstStyle/>
          <a:p>
            <a:r>
              <a:rPr lang="en-US" dirty="0" smtClean="0">
                <a:solidFill>
                  <a:srgbClr val="FFFF00"/>
                </a:solidFill>
                <a:latin typeface="Times New Roman" pitchFamily="18" charset="0"/>
                <a:cs typeface="Times New Roman" pitchFamily="18" charset="0"/>
              </a:rPr>
              <a:t>Benefits of fish cum duck farming</a:t>
            </a:r>
          </a:p>
          <a:p>
            <a:pPr>
              <a:lnSpc>
                <a:spcPct val="150000"/>
              </a:lnSpc>
            </a:pPr>
            <a:r>
              <a:rPr lang="en-US" dirty="0" smtClean="0">
                <a:latin typeface="Times New Roman" pitchFamily="18" charset="0"/>
                <a:cs typeface="Times New Roman" pitchFamily="18" charset="0"/>
              </a:rPr>
              <a:t>1. Water surface of ponds can be put into full utilization by duck raising.</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2. Fish ponds provide an excellent environment to ducks which prevent them from infection of parasites.</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3. Ducks feed on predators and help the fingerlings to grow.</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4. Duck raising in fish ponds reduces the demand for protein to 2 – 3 % in duck feeds.</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5. Duck droppings go directly into water providing essential nutrients to increase the biomass of natural food organisms.</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6. The daily waste of duck feed (about 20 – 30 gm/duck) serves as fish feed in ponds or as manure, resulting in higher fish yield.</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7. Manuring is conducted by ducks and homogeneously distributed without any heaping of duck droppings.</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763000" cy="6186309"/>
          </a:xfrm>
          <a:prstGeom prst="rect">
            <a:avLst/>
          </a:prstGeom>
        </p:spPr>
        <p:txBody>
          <a:bodyPr wrap="square">
            <a:spAutoFit/>
          </a:bodyPr>
          <a:lstStyle/>
          <a:p>
            <a:pPr algn="just"/>
            <a:r>
              <a:rPr lang="en-US" dirty="0" smtClean="0">
                <a:latin typeface="Times New Roman" pitchFamily="18" charset="0"/>
                <a:cs typeface="Times New Roman" pitchFamily="18" charset="0"/>
              </a:rPr>
              <a:t>8. By virtue of the digging action of ducks in search of benthos, the nutritional elements of soil get diffused in water and promote plankton production.</a:t>
            </a:r>
          </a:p>
          <a:p>
            <a:pPr algn="just"/>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9. Ducks serve as bio aerators as they swim, play and chase in the pond. This disturbance to the surface of the pond facilitates aeration.</a:t>
            </a:r>
          </a:p>
          <a:p>
            <a:pPr algn="just"/>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10. The feed efficiency and body weight of ducks increase and the spilt feeds could be utilized by fish.</a:t>
            </a:r>
          </a:p>
          <a:p>
            <a:pPr algn="just"/>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11. Survival of ducks raised in fish ponds increases by 3.5 % due to the clean environment of fish ponds.</a:t>
            </a:r>
          </a:p>
          <a:p>
            <a:pPr algn="just"/>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12. Duck droppings and the left over feed of each duck can increase the output of fish to 37.5 Kg/ha.</a:t>
            </a:r>
          </a:p>
          <a:p>
            <a:pPr algn="just"/>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13. Ducks keep aquatic plants in check.</a:t>
            </a:r>
          </a:p>
          <a:p>
            <a:pPr algn="just"/>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14. No additional land is required for duckery activities.</a:t>
            </a:r>
          </a:p>
          <a:p>
            <a:pPr algn="just"/>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15. It results in high production of fish, duck eggs and duck meat in unit time and water area.</a:t>
            </a:r>
          </a:p>
          <a:p>
            <a:pPr algn="just"/>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16. It ensures high profit through less investment.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Khaki Campbell Duck Breed – Everything You Need to Kno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7" name="Picture 3" descr="C:\Users\DELL\Desktop\khaki-campbell-duck-1024x585.jpg"/>
          <p:cNvPicPr>
            <a:picLocks noChangeAspect="1" noChangeArrowheads="1"/>
          </p:cNvPicPr>
          <p:nvPr/>
        </p:nvPicPr>
        <p:blipFill>
          <a:blip r:embed="rId2"/>
          <a:srcRect/>
          <a:stretch>
            <a:fillRect/>
          </a:stretch>
        </p:blipFill>
        <p:spPr bwMode="auto">
          <a:xfrm>
            <a:off x="381000" y="817066"/>
            <a:ext cx="8458200" cy="5223867"/>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descr="https://www.pashudhanpraharee.com/wp-content/uploads/2019/07/FB_IMG_156344090124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6" name="AutoShape 4" descr="https://www.pashudhanpraharee.com/wp-content/uploads/2019/07/FB_IMG_156344090124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8" name="AutoShape 6" descr="https://www.pashudhanpraharee.com/wp-content/uploads/2019/07/FB_IMG_156344090124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200" name="AutoShape 8" descr="https://www.pashudhanpraharee.com/wp-content/uploads/2019/07/FB_IMG_156344090124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202" name="AutoShape 10" descr="https://www.pashudhanpraharee.com/wp-content/uploads/2019/07/FB_IMG_156344090124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204" name="AutoShape 12" descr="FISH-CUM-DUCK FARMING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206" name="Picture 14" descr="FISH-CUM-DUCK FARMING -"/>
          <p:cNvPicPr>
            <a:picLocks noChangeAspect="1" noChangeArrowheads="1"/>
          </p:cNvPicPr>
          <p:nvPr/>
        </p:nvPicPr>
        <p:blipFill>
          <a:blip r:embed="rId2"/>
          <a:srcRect/>
          <a:stretch>
            <a:fillRect/>
          </a:stretch>
        </p:blipFill>
        <p:spPr bwMode="auto">
          <a:xfrm>
            <a:off x="990600" y="762000"/>
            <a:ext cx="7391400" cy="52578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7391400" cy="6324808"/>
          </a:xfrm>
          <a:prstGeom prst="rect">
            <a:avLst/>
          </a:prstGeom>
        </p:spPr>
        <p:txBody>
          <a:bodyPr wrap="square">
            <a:spAutoFit/>
          </a:bodyPr>
          <a:lstStyle/>
          <a:p>
            <a:pPr marL="342900" indent="-342900">
              <a:lnSpc>
                <a:spcPct val="150000"/>
              </a:lnSpc>
            </a:pPr>
            <a:r>
              <a:rPr lang="en-US" b="1" dirty="0" smtClean="0">
                <a:solidFill>
                  <a:srgbClr val="FF99FF"/>
                </a:solidFill>
                <a:latin typeface="Arial Black" pitchFamily="34" charset="0"/>
                <a:cs typeface="Arial" pitchFamily="34" charset="0"/>
              </a:rPr>
              <a:t>Based on the site</a:t>
            </a:r>
          </a:p>
          <a:p>
            <a:pPr marL="342900" indent="-342900">
              <a:lnSpc>
                <a:spcPct val="150000"/>
              </a:lnSpc>
              <a:buAutoNum type="arabicPeriod"/>
            </a:pPr>
            <a:r>
              <a:rPr lang="en-US" b="1" dirty="0" smtClean="0">
                <a:latin typeface="Arial Black" pitchFamily="34" charset="0"/>
                <a:cs typeface="Arial" pitchFamily="34" charset="0"/>
              </a:rPr>
              <a:t>Pond culture</a:t>
            </a:r>
          </a:p>
          <a:p>
            <a:pPr marL="342900" indent="-342900">
              <a:lnSpc>
                <a:spcPct val="150000"/>
              </a:lnSpc>
              <a:buAutoNum type="arabicPeriod"/>
            </a:pPr>
            <a:r>
              <a:rPr lang="en-US" b="1" dirty="0" smtClean="0">
                <a:latin typeface="Arial Black" pitchFamily="34" charset="0"/>
                <a:cs typeface="Arial" pitchFamily="34" charset="0"/>
              </a:rPr>
              <a:t>Reservoir culture</a:t>
            </a:r>
          </a:p>
          <a:p>
            <a:pPr marL="342900" indent="-342900">
              <a:lnSpc>
                <a:spcPct val="150000"/>
              </a:lnSpc>
              <a:buAutoNum type="arabicPeriod"/>
            </a:pPr>
            <a:r>
              <a:rPr lang="en-US" b="1" dirty="0" smtClean="0">
                <a:latin typeface="Arial Black" pitchFamily="34" charset="0"/>
                <a:cs typeface="Arial" pitchFamily="34" charset="0"/>
              </a:rPr>
              <a:t>Riverine culture</a:t>
            </a:r>
          </a:p>
          <a:p>
            <a:pPr marL="342900" indent="-342900">
              <a:lnSpc>
                <a:spcPct val="150000"/>
              </a:lnSpc>
              <a:buAutoNum type="arabicPeriod"/>
            </a:pPr>
            <a:r>
              <a:rPr lang="en-US" b="1" dirty="0" smtClean="0">
                <a:latin typeface="Arial Black" pitchFamily="34" charset="0"/>
                <a:cs typeface="Arial" pitchFamily="34" charset="0"/>
              </a:rPr>
              <a:t>Pokkali culture</a:t>
            </a:r>
          </a:p>
          <a:p>
            <a:pPr marL="342900" indent="-342900">
              <a:lnSpc>
                <a:spcPct val="150000"/>
              </a:lnSpc>
              <a:buAutoNum type="arabicPeriod"/>
            </a:pPr>
            <a:r>
              <a:rPr lang="en-US" b="1" dirty="0" smtClean="0">
                <a:latin typeface="Arial Black" pitchFamily="34" charset="0"/>
                <a:cs typeface="Arial" pitchFamily="34" charset="0"/>
              </a:rPr>
              <a:t>Bheri culture</a:t>
            </a:r>
          </a:p>
          <a:p>
            <a:pPr marL="342900" indent="-342900">
              <a:lnSpc>
                <a:spcPct val="150000"/>
              </a:lnSpc>
              <a:buAutoNum type="arabicPeriod"/>
            </a:pPr>
            <a:r>
              <a:rPr lang="en-US" b="1" dirty="0" smtClean="0">
                <a:latin typeface="Arial Black" pitchFamily="34" charset="0"/>
                <a:cs typeface="Arial" pitchFamily="34" charset="0"/>
              </a:rPr>
              <a:t>Salt Pan culture</a:t>
            </a:r>
          </a:p>
          <a:p>
            <a:pPr marL="342900" indent="-342900">
              <a:lnSpc>
                <a:spcPct val="150000"/>
              </a:lnSpc>
              <a:buAutoNum type="arabicPeriod"/>
            </a:pPr>
            <a:r>
              <a:rPr lang="en-US" b="1" dirty="0" smtClean="0">
                <a:latin typeface="Arial Black" pitchFamily="34" charset="0"/>
                <a:cs typeface="Arial" pitchFamily="34" charset="0"/>
              </a:rPr>
              <a:t>Tank culture</a:t>
            </a:r>
          </a:p>
          <a:p>
            <a:pPr marL="342900" indent="-342900">
              <a:lnSpc>
                <a:spcPct val="150000"/>
              </a:lnSpc>
              <a:buAutoNum type="arabicPeriod"/>
            </a:pPr>
            <a:r>
              <a:rPr lang="en-US" b="1" dirty="0" smtClean="0">
                <a:latin typeface="Arial Black" pitchFamily="34" charset="0"/>
                <a:cs typeface="Arial" pitchFamily="34" charset="0"/>
              </a:rPr>
              <a:t>Raceway culture</a:t>
            </a:r>
          </a:p>
          <a:p>
            <a:pPr marL="342900" indent="-342900">
              <a:lnSpc>
                <a:spcPct val="150000"/>
              </a:lnSpc>
              <a:buAutoNum type="arabicPeriod"/>
            </a:pPr>
            <a:r>
              <a:rPr lang="en-US" b="1" dirty="0" smtClean="0">
                <a:latin typeface="Arial Black" pitchFamily="34" charset="0"/>
                <a:cs typeface="Arial" pitchFamily="34" charset="0"/>
              </a:rPr>
              <a:t>Cage culture</a:t>
            </a:r>
          </a:p>
          <a:p>
            <a:pPr marL="342900" indent="-342900">
              <a:lnSpc>
                <a:spcPct val="150000"/>
              </a:lnSpc>
              <a:buAutoNum type="arabicPeriod"/>
            </a:pPr>
            <a:r>
              <a:rPr lang="en-US" b="1" dirty="0" smtClean="0">
                <a:latin typeface="Arial Black" pitchFamily="34" charset="0"/>
                <a:cs typeface="Arial" pitchFamily="34" charset="0"/>
              </a:rPr>
              <a:t> Pen culture</a:t>
            </a:r>
          </a:p>
          <a:p>
            <a:pPr marL="342900" indent="-342900">
              <a:lnSpc>
                <a:spcPct val="150000"/>
              </a:lnSpc>
            </a:pPr>
            <a:r>
              <a:rPr lang="en-US" b="1" dirty="0" smtClean="0">
                <a:solidFill>
                  <a:srgbClr val="FF99FF"/>
                </a:solidFill>
                <a:latin typeface="Arial Black" pitchFamily="34" charset="0"/>
                <a:cs typeface="Arial" pitchFamily="34" charset="0"/>
              </a:rPr>
              <a:t>Based on the variety</a:t>
            </a:r>
          </a:p>
          <a:p>
            <a:pPr marL="342900" indent="-342900">
              <a:lnSpc>
                <a:spcPct val="150000"/>
              </a:lnSpc>
              <a:buAutoNum type="arabicPeriod"/>
            </a:pPr>
            <a:r>
              <a:rPr lang="en-US" b="1" dirty="0" smtClean="0">
                <a:latin typeface="Arial Black" pitchFamily="34" charset="0"/>
                <a:cs typeface="Arial" pitchFamily="34" charset="0"/>
              </a:rPr>
              <a:t>Monoculture</a:t>
            </a:r>
          </a:p>
          <a:p>
            <a:pPr marL="342900" indent="-342900">
              <a:lnSpc>
                <a:spcPct val="150000"/>
              </a:lnSpc>
              <a:buAutoNum type="arabicPeriod"/>
            </a:pPr>
            <a:r>
              <a:rPr lang="en-US" b="1" dirty="0" smtClean="0">
                <a:latin typeface="Arial Black" pitchFamily="34" charset="0"/>
                <a:cs typeface="Arial" pitchFamily="34" charset="0"/>
              </a:rPr>
              <a:t>Polyculture</a:t>
            </a:r>
          </a:p>
          <a:p>
            <a:pPr marL="342900" indent="-342900">
              <a:lnSpc>
                <a:spcPct val="150000"/>
              </a:lnSpc>
              <a:buAutoNum type="arabicPeriod"/>
            </a:pPr>
            <a:r>
              <a:rPr lang="en-US" b="1" dirty="0" smtClean="0">
                <a:latin typeface="Arial Black" pitchFamily="34" charset="0"/>
                <a:cs typeface="Arial" pitchFamily="34" charset="0"/>
              </a:rPr>
              <a:t>Monosexculture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descr="Livestock cum Fishery Integrated Farming System - Krishisew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172" name="AutoShape 4" descr="Livestock cum Fishery Integrated Farming System - Krishisew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174" name="Picture 6" descr="Integrated poultry-fish farming system"/>
          <p:cNvPicPr>
            <a:picLocks noChangeAspect="1" noChangeArrowheads="1"/>
          </p:cNvPicPr>
          <p:nvPr/>
        </p:nvPicPr>
        <p:blipFill>
          <a:blip r:embed="rId2"/>
          <a:srcRect/>
          <a:stretch>
            <a:fillRect/>
          </a:stretch>
        </p:blipFill>
        <p:spPr bwMode="auto">
          <a:xfrm>
            <a:off x="838200" y="1219200"/>
            <a:ext cx="7683500" cy="51054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609600"/>
            <a:ext cx="3164649" cy="46166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marL="342900" indent="-342900"/>
            <a:r>
              <a:rPr lang="en-US" sz="2400" dirty="0" smtClean="0">
                <a:latin typeface="Times New Roman"/>
              </a:rPr>
              <a:t>Poultry cum fish culture</a:t>
            </a:r>
          </a:p>
        </p:txBody>
      </p:sp>
      <p:sp>
        <p:nvSpPr>
          <p:cNvPr id="3" name="Rectangle 2"/>
          <p:cNvSpPr/>
          <p:nvPr/>
        </p:nvSpPr>
        <p:spPr>
          <a:xfrm>
            <a:off x="228600" y="1219200"/>
            <a:ext cx="8610600" cy="4708981"/>
          </a:xfrm>
          <a:prstGeom prst="rect">
            <a:avLst/>
          </a:prstGeom>
        </p:spPr>
        <p:txBody>
          <a:bodyPr wrap="square">
            <a:spAutoFit/>
          </a:bodyPr>
          <a:lstStyle/>
          <a:p>
            <a:pPr algn="just" fontAlgn="base"/>
            <a:r>
              <a:rPr lang="en-US" sz="2000" dirty="0" smtClean="0">
                <a:latin typeface="Times New Roman" pitchFamily="18" charset="0"/>
                <a:cs typeface="Times New Roman" pitchFamily="18" charset="0"/>
              </a:rPr>
              <a:t>The droppings of poultry is rich in nitrogen and phosphorus and is used as a fertilizer for fish ponds. </a:t>
            </a:r>
          </a:p>
          <a:p>
            <a:pPr algn="just" fontAlgn="base"/>
            <a:endParaRPr lang="en-US" sz="2000" dirty="0" smtClean="0">
              <a:latin typeface="Times New Roman" pitchFamily="18" charset="0"/>
              <a:cs typeface="Times New Roman" pitchFamily="18" charset="0"/>
            </a:endParaRPr>
          </a:p>
          <a:p>
            <a:pPr algn="just" fontAlgn="base"/>
            <a:r>
              <a:rPr lang="en-US" sz="2000" dirty="0" smtClean="0">
                <a:latin typeface="Times New Roman" pitchFamily="18" charset="0"/>
                <a:cs typeface="Times New Roman" pitchFamily="18" charset="0"/>
              </a:rPr>
              <a:t>Poultry house may be constructed above the water level using bamboo poles and the droppings may fertilize the pond directly.</a:t>
            </a:r>
          </a:p>
          <a:p>
            <a:pPr algn="just" fontAlgn="base"/>
            <a:endParaRPr lang="en-US" sz="2000" dirty="0" smtClean="0">
              <a:latin typeface="Times New Roman" pitchFamily="18" charset="0"/>
              <a:cs typeface="Times New Roman" pitchFamily="18" charset="0"/>
            </a:endParaRPr>
          </a:p>
          <a:p>
            <a:pPr algn="just" fontAlgn="base"/>
            <a:r>
              <a:rPr lang="en-US" sz="2000" dirty="0" smtClean="0">
                <a:latin typeface="Times New Roman" pitchFamily="18" charset="0"/>
                <a:cs typeface="Times New Roman" pitchFamily="18" charset="0"/>
              </a:rPr>
              <a:t>The enhancement of meat and egg production in poultry depends upon the breed, variety and strain of the birds, as well as on balanced feeding, health care and good management.</a:t>
            </a:r>
          </a:p>
          <a:p>
            <a:pPr algn="just" fontAlgn="base"/>
            <a:endParaRPr lang="en-US" sz="2000" dirty="0" smtClean="0">
              <a:latin typeface="Times New Roman" pitchFamily="18" charset="0"/>
              <a:cs typeface="Times New Roman" pitchFamily="18" charset="0"/>
            </a:endParaRPr>
          </a:p>
          <a:p>
            <a:pPr algn="just" fontAlgn="base"/>
            <a:r>
              <a:rPr lang="en-US" sz="2000" dirty="0" smtClean="0">
                <a:latin typeface="Times New Roman" pitchFamily="18" charset="0"/>
                <a:cs typeface="Times New Roman" pitchFamily="18" charset="0"/>
              </a:rPr>
              <a:t>The selected birds are kept in pens @ 250 birds/pen, on the floor covered with litter. </a:t>
            </a:r>
          </a:p>
          <a:p>
            <a:pPr algn="just" fontAlgn="base"/>
            <a:endParaRPr lang="en-US" sz="2000" dirty="0" smtClean="0">
              <a:latin typeface="Times New Roman" pitchFamily="18" charset="0"/>
              <a:cs typeface="Times New Roman" pitchFamily="18" charset="0"/>
            </a:endParaRPr>
          </a:p>
          <a:p>
            <a:pPr algn="just" fontAlgn="base"/>
            <a:r>
              <a:rPr lang="en-US" sz="2000" dirty="0" smtClean="0">
                <a:latin typeface="Times New Roman" pitchFamily="18" charset="0"/>
                <a:cs typeface="Times New Roman" pitchFamily="18" charset="0"/>
              </a:rPr>
              <a:t>Dry chopped straw, leaves, hay, ground nut shells, broken maize stalks, saw dust, etc. is used to cover the floor of the pen up to a depth of 15 cm.</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9600"/>
            <a:ext cx="8686800" cy="3970318"/>
          </a:xfrm>
          <a:prstGeom prst="rect">
            <a:avLst/>
          </a:prstGeom>
        </p:spPr>
        <p:txBody>
          <a:bodyPr wrap="square">
            <a:spAutoFit/>
          </a:bodyPr>
          <a:lstStyle/>
          <a:p>
            <a:pPr algn="just" fontAlgn="base"/>
            <a:r>
              <a:rPr lang="en-US" dirty="0" smtClean="0">
                <a:latin typeface="Times New Roman" pitchFamily="18" charset="0"/>
                <a:cs typeface="Times New Roman" pitchFamily="18" charset="0"/>
              </a:rPr>
              <a:t>The birds are kept on this litter and the droppings gradually combine with the material by bacterial action and form deep litter in about two months, which is a very good fertilizer containing 3 % nitrogen, 2% phosphate and 2% potash. </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About 500 birds produce enough litter to fertilize one ha of water and poly fish culture. Balanced feed is given to the chicks.</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Eggs are collected every morning and evening and the birds are sold after 18 months of egg laying. Under the integrated fish -cum-poultry farming, 4,000-4,500 kg fish, more than 70,000 eggs and 1,250 kg chicken meat can be produced from one ha of pond in one year.</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Chemical fertilizers or supplementary feed for fish are not required. Fully built up deep litter is removed from the poultry pens and stored at a suitable place. It is applied to the pond @ 50 kg/ha/day every morning.</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descr="Integrated Fish and Poultry Farming, Cost and Profits | Agri Farm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1748" name="Picture 4" descr="Fisheries :: Home"/>
          <p:cNvPicPr>
            <a:picLocks noChangeAspect="1" noChangeArrowheads="1"/>
          </p:cNvPicPr>
          <p:nvPr/>
        </p:nvPicPr>
        <p:blipFill>
          <a:blip r:embed="rId2"/>
          <a:srcRect/>
          <a:stretch>
            <a:fillRect/>
          </a:stretch>
        </p:blipFill>
        <p:spPr bwMode="auto">
          <a:xfrm>
            <a:off x="533400" y="1066800"/>
            <a:ext cx="7848600" cy="45720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381000"/>
            <a:ext cx="3879588"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t>Integrated Fish-cum-Pig Farming:</a:t>
            </a:r>
            <a:endParaRPr lang="en-US" dirty="0"/>
          </a:p>
        </p:txBody>
      </p:sp>
      <p:sp>
        <p:nvSpPr>
          <p:cNvPr id="3" name="Rectangle 2"/>
          <p:cNvSpPr/>
          <p:nvPr/>
        </p:nvSpPr>
        <p:spPr>
          <a:xfrm>
            <a:off x="228600" y="914400"/>
            <a:ext cx="8686800" cy="5016758"/>
          </a:xfrm>
          <a:prstGeom prst="rect">
            <a:avLst/>
          </a:prstGeom>
        </p:spPr>
        <p:txBody>
          <a:bodyPr wrap="square">
            <a:spAutoFit/>
          </a:bodyPr>
          <a:lstStyle/>
          <a:p>
            <a:pPr algn="just" fontAlgn="base"/>
            <a:r>
              <a:rPr lang="en-US" sz="2000" dirty="0" smtClean="0">
                <a:latin typeface="Times New Roman" pitchFamily="18" charset="0"/>
                <a:cs typeface="Times New Roman" pitchFamily="18" charset="0"/>
              </a:rPr>
              <a:t>Fish culture is linked with pig husbandry by providing pig-houses on the pond embankment or near the pond so that the waste and excreta is directly drained into pond or carried from the animal house to the pond. </a:t>
            </a:r>
          </a:p>
          <a:p>
            <a:pPr algn="just" fontAlgn="base"/>
            <a:endParaRPr lang="en-US" sz="2000" dirty="0" smtClean="0">
              <a:latin typeface="Times New Roman" pitchFamily="18" charset="0"/>
              <a:cs typeface="Times New Roman" pitchFamily="18" charset="0"/>
            </a:endParaRPr>
          </a:p>
          <a:p>
            <a:pPr algn="just" fontAlgn="base"/>
            <a:r>
              <a:rPr lang="en-US" sz="2000" dirty="0" smtClean="0">
                <a:latin typeface="Times New Roman" pitchFamily="18" charset="0"/>
                <a:cs typeface="Times New Roman" pitchFamily="18" charset="0"/>
              </a:rPr>
              <a:t>The pig dung is a good ‘fertilizer. Fish also feed directly on pig excreta, which contains about 70% digestible food for fish. Thus, the expenditure on fertilizer and artificial feed for fish culture is considerably reduced.</a:t>
            </a:r>
          </a:p>
          <a:p>
            <a:pPr algn="just" fontAlgn="base"/>
            <a:endParaRPr lang="en-US" sz="2000" dirty="0" smtClean="0">
              <a:latin typeface="Times New Roman" pitchFamily="18" charset="0"/>
              <a:cs typeface="Times New Roman" pitchFamily="18" charset="0"/>
            </a:endParaRPr>
          </a:p>
          <a:p>
            <a:pPr algn="just" fontAlgn="base"/>
            <a:r>
              <a:rPr lang="en-US" sz="2000" dirty="0" smtClean="0">
                <a:latin typeface="Times New Roman" pitchFamily="18" charset="0"/>
                <a:cs typeface="Times New Roman" pitchFamily="18" charset="0"/>
              </a:rPr>
              <a:t>Use of pig dung to the pond causes heavy growth of phytoplankton followed by zooplankton and there is considerable increase in detritus at the bottom of the pond. There is growth of macro-vegetation, which serves as food for grass carp, whose semi-digested excreta is used by bottom feeders as food. </a:t>
            </a:r>
          </a:p>
          <a:p>
            <a:pPr algn="just" fontAlgn="base"/>
            <a:endParaRPr lang="en-US" sz="2000" dirty="0" smtClean="0">
              <a:latin typeface="Times New Roman" pitchFamily="18" charset="0"/>
              <a:cs typeface="Times New Roman" pitchFamily="18" charset="0"/>
            </a:endParaRPr>
          </a:p>
          <a:p>
            <a:pPr algn="just" fontAlgn="base"/>
            <a:r>
              <a:rPr lang="en-US" sz="2000" dirty="0" smtClean="0">
                <a:latin typeface="Times New Roman" pitchFamily="18" charset="0"/>
                <a:cs typeface="Times New Roman" pitchFamily="18" charset="0"/>
              </a:rPr>
              <a:t>Hence, polyculture of catla, rohu, mrigala, silver carp, grass carp and common carp gives high yield ranging from 6,000-7,000 kg/ha/yr, along with 4,200-4,500 kg pig meat. Fingerlings are stocked @ 8,000-8,500/ha.</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09600"/>
            <a:ext cx="8458200" cy="5632311"/>
          </a:xfrm>
          <a:prstGeom prst="rect">
            <a:avLst/>
          </a:prstGeom>
        </p:spPr>
        <p:txBody>
          <a:bodyPr wrap="square">
            <a:spAutoFit/>
          </a:bodyPr>
          <a:lstStyle/>
          <a:p>
            <a:pPr algn="just" fontAlgn="base"/>
            <a:r>
              <a:rPr lang="en-US" sz="2000" dirty="0" smtClean="0">
                <a:latin typeface="Times New Roman" pitchFamily="18" charset="0"/>
                <a:cs typeface="Times New Roman" pitchFamily="18" charset="0"/>
              </a:rPr>
              <a:t>Pig houses can be constructed in a single row facing the pond on the embankment using bamboos. These should be well ventilated with cemented floor. An enclosed run is attached to the pig houses, so that the animals get sufficient air, sunlight, exercise and dunging space.</a:t>
            </a:r>
          </a:p>
          <a:p>
            <a:pPr algn="just" fontAlgn="base"/>
            <a:endParaRPr lang="en-US" sz="2000" dirty="0" smtClean="0">
              <a:latin typeface="Times New Roman" pitchFamily="18" charset="0"/>
              <a:cs typeface="Times New Roman" pitchFamily="18" charset="0"/>
            </a:endParaRPr>
          </a:p>
          <a:p>
            <a:pPr algn="just" fontAlgn="base"/>
            <a:r>
              <a:rPr lang="en-US" sz="2000" dirty="0" smtClean="0">
                <a:latin typeface="Times New Roman" pitchFamily="18" charset="0"/>
                <a:cs typeface="Times New Roman" pitchFamily="18" charset="0"/>
              </a:rPr>
              <a:t>The floor is connected to the pond by a drain. Pigs of good exotic variety should be preferred, as they grow fast and are prolific breeders, attaining maturity in six months. </a:t>
            </a:r>
          </a:p>
          <a:p>
            <a:pPr algn="just" fontAlgn="base"/>
            <a:endParaRPr lang="en-US" sz="2000" dirty="0" smtClean="0">
              <a:latin typeface="Times New Roman" pitchFamily="18" charset="0"/>
              <a:cs typeface="Times New Roman" pitchFamily="18" charset="0"/>
            </a:endParaRPr>
          </a:p>
          <a:p>
            <a:pPr algn="just" fontAlgn="base"/>
            <a:r>
              <a:rPr lang="en-US" sz="2000" dirty="0" smtClean="0">
                <a:latin typeface="Times New Roman" pitchFamily="18" charset="0"/>
                <a:cs typeface="Times New Roman" pitchFamily="18" charset="0"/>
              </a:rPr>
              <a:t>About 30-40 pigs are considered enough for one ha of water area, from which two crops of pigs and one crop of fish can be obtained in one year.</a:t>
            </a:r>
          </a:p>
          <a:p>
            <a:pPr algn="just" fontAlgn="base"/>
            <a:endParaRPr lang="en-US" sz="2000" dirty="0" smtClean="0">
              <a:latin typeface="Times New Roman" pitchFamily="18" charset="0"/>
              <a:cs typeface="Times New Roman" pitchFamily="18" charset="0"/>
            </a:endParaRPr>
          </a:p>
          <a:p>
            <a:pPr algn="just" fontAlgn="base"/>
            <a:r>
              <a:rPr lang="en-US" sz="2000" dirty="0" smtClean="0">
                <a:solidFill>
                  <a:srgbClr val="FFFF00"/>
                </a:solidFill>
                <a:latin typeface="Times New Roman" pitchFamily="18" charset="0"/>
                <a:cs typeface="Times New Roman" pitchFamily="18" charset="0"/>
              </a:rPr>
              <a:t>Advantages:</a:t>
            </a:r>
          </a:p>
          <a:p>
            <a:pPr algn="just" fontAlgn="base"/>
            <a:r>
              <a:rPr lang="en-US" sz="2000" dirty="0" smtClean="0">
                <a:latin typeface="Times New Roman" pitchFamily="18" charset="0"/>
                <a:cs typeface="Times New Roman" pitchFamily="18" charset="0"/>
              </a:rPr>
              <a:t>The fish feed the excreta of pig and their spilled-over food and the pig dung acts as a fertilizer; hence cost of fish production is reduced. </a:t>
            </a:r>
          </a:p>
          <a:p>
            <a:pPr algn="just" fontAlgn="base"/>
            <a:endParaRPr lang="en-US" sz="2000" dirty="0" smtClean="0">
              <a:latin typeface="Times New Roman" pitchFamily="18" charset="0"/>
              <a:cs typeface="Times New Roman" pitchFamily="18" charset="0"/>
            </a:endParaRPr>
          </a:p>
          <a:p>
            <a:pPr algn="just" fontAlgn="base"/>
            <a:r>
              <a:rPr lang="en-US" sz="2000" dirty="0" smtClean="0">
                <a:latin typeface="Times New Roman" pitchFamily="18" charset="0"/>
                <a:cs typeface="Times New Roman" pitchFamily="18" charset="0"/>
              </a:rPr>
              <a:t>Due to abundance of natural food, the growth of fish is very fast. There is no need of extra space for piggery, hence there is high profit with less investment.</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Integrated Fish cum Pig Farming | agropedia"/>
          <p:cNvPicPr>
            <a:picLocks noChangeAspect="1" noChangeArrowheads="1"/>
          </p:cNvPicPr>
          <p:nvPr/>
        </p:nvPicPr>
        <p:blipFill>
          <a:blip r:embed="rId2"/>
          <a:srcRect/>
          <a:stretch>
            <a:fillRect/>
          </a:stretch>
        </p:blipFill>
        <p:spPr bwMode="auto">
          <a:xfrm>
            <a:off x="1066800" y="1066800"/>
            <a:ext cx="7010400" cy="51054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descr="Livestock cum Fishery Integrated Farming System - Krishisew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6" name="AutoShape 4" descr="Livestock cum Fishery Integrated Farming System - Krishisew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 name="AutoShape 2" descr="Annual Re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 name="AutoShape 4" descr="Annual Re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8" name="AutoShape 6" descr="Annual Re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80" name="Picture 8" descr="Aquaculture and schistosomiasis: Presentation: Aquaculture: Technology:  Hungarian Integrated Aquaculture Practices"/>
          <p:cNvPicPr>
            <a:picLocks noChangeAspect="1" noChangeArrowheads="1"/>
          </p:cNvPicPr>
          <p:nvPr/>
        </p:nvPicPr>
        <p:blipFill>
          <a:blip r:embed="rId2"/>
          <a:srcRect/>
          <a:stretch>
            <a:fillRect/>
          </a:stretch>
        </p:blipFill>
        <p:spPr bwMode="auto">
          <a:xfrm>
            <a:off x="609600" y="914400"/>
            <a:ext cx="8077200" cy="52578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g.3.2"/>
          <p:cNvPicPr>
            <a:picLocks noChangeAspect="1" noChangeArrowheads="1"/>
          </p:cNvPicPr>
          <p:nvPr/>
        </p:nvPicPr>
        <p:blipFill>
          <a:blip r:embed="rId2"/>
          <a:srcRect/>
          <a:stretch>
            <a:fillRect/>
          </a:stretch>
        </p:blipFill>
        <p:spPr bwMode="auto">
          <a:xfrm>
            <a:off x="762000" y="304799"/>
            <a:ext cx="8077200" cy="5943601"/>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838200"/>
            <a:ext cx="8610600" cy="5632311"/>
          </a:xfrm>
          <a:prstGeom prst="rect">
            <a:avLst/>
          </a:prstGeom>
        </p:spPr>
        <p:txBody>
          <a:bodyPr wrap="square">
            <a:spAutoFit/>
          </a:bodyPr>
          <a:lstStyle/>
          <a:p>
            <a:pPr algn="just"/>
            <a:r>
              <a:rPr lang="en-US" dirty="0" smtClean="0">
                <a:latin typeface="Times New Roman" pitchFamily="18" charset="0"/>
                <a:cs typeface="Times New Roman" pitchFamily="18" charset="0"/>
              </a:rPr>
              <a:t>Several kinds of ponds are required for fish culture, depending upon the function performed by each. These are:</a:t>
            </a:r>
          </a:p>
          <a:p>
            <a:pPr algn="just"/>
            <a:r>
              <a:rPr lang="en-US" dirty="0" smtClean="0">
                <a:latin typeface="Times New Roman" pitchFamily="18" charset="0"/>
                <a:cs typeface="Times New Roman" pitchFamily="18" charset="0"/>
              </a:rPr>
              <a:t>1. Hatching Pits:</a:t>
            </a:r>
          </a:p>
          <a:p>
            <a:pPr algn="just"/>
            <a:r>
              <a:rPr lang="en-US" dirty="0" smtClean="0">
                <a:latin typeface="Times New Roman" pitchFamily="18" charset="0"/>
                <a:cs typeface="Times New Roman" pitchFamily="18" charset="0"/>
              </a:rPr>
              <a:t>These are small tanks that are used for hatching of fertilized eggs, and are provided with continuous slow flowing water for aeration. Each tank is usually of 2.5 m x 1.25 m x 0.6 m size. However, small cloth tanks called ‘hapas’ made of coarse cloth or mosquito curtain cloth (2.0 x 1.0 x 0.50 m) is also used for hatching and is fixed in a larger tank.</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2. Spawning Pond:</a:t>
            </a:r>
          </a:p>
          <a:p>
            <a:pPr algn="just"/>
            <a:r>
              <a:rPr lang="en-US" dirty="0" smtClean="0">
                <a:latin typeface="Times New Roman" pitchFamily="18" charset="0"/>
                <a:cs typeface="Times New Roman" pitchFamily="18" charset="0"/>
              </a:rPr>
              <a:t>This is a small pond in which brood fish are placed for spawning. Brood fish may also be placed in hapas for spawning.</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3. Nursery Pond:</a:t>
            </a:r>
          </a:p>
          <a:p>
            <a:pPr algn="just"/>
            <a:r>
              <a:rPr lang="en-US" dirty="0" smtClean="0">
                <a:latin typeface="Times New Roman" pitchFamily="18" charset="0"/>
                <a:cs typeface="Times New Roman" pitchFamily="18" charset="0"/>
              </a:rPr>
              <a:t>These are larger ponds for newly hatched fry. Usually it is 15 x 15 x 1.2 m and is seasonal which dries up during summer.</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4. Rearing Pond:</a:t>
            </a:r>
          </a:p>
          <a:p>
            <a:pPr algn="just"/>
            <a:r>
              <a:rPr lang="en-US" dirty="0" smtClean="0">
                <a:latin typeface="Times New Roman" pitchFamily="18" charset="0"/>
                <a:cs typeface="Times New Roman" pitchFamily="18" charset="0"/>
              </a:rPr>
              <a:t>These are larger ponds, usually of 30 x 10 x 1.25 m, and are used for rearing advanced fry till they grow into fingerlings. They may be seasonal or perennial and have a gentle slope to facilitate netting of fingerlings.</a:t>
            </a:r>
            <a:endParaRPr lang="en-US" dirty="0">
              <a:latin typeface="Times New Roman" pitchFamily="18" charset="0"/>
              <a:cs typeface="Times New Roman" pitchFamily="18" charset="0"/>
            </a:endParaRPr>
          </a:p>
        </p:txBody>
      </p:sp>
      <p:sp>
        <p:nvSpPr>
          <p:cNvPr id="3" name="Rectangle 2"/>
          <p:cNvSpPr/>
          <p:nvPr/>
        </p:nvSpPr>
        <p:spPr>
          <a:xfrm>
            <a:off x="2667000" y="304800"/>
            <a:ext cx="265643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just"/>
            <a:r>
              <a:rPr lang="en-US" dirty="0" smtClean="0">
                <a:latin typeface="Times New Roman" pitchFamily="18" charset="0"/>
                <a:cs typeface="Times New Roman" pitchFamily="18" charset="0"/>
              </a:rPr>
              <a:t>Types of Pond for Culture: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0"/>
            <a:ext cx="8458200" cy="3693319"/>
          </a:xfrm>
          <a:prstGeom prst="rect">
            <a:avLst/>
          </a:prstGeom>
        </p:spPr>
        <p:txBody>
          <a:bodyPr wrap="square">
            <a:spAutoFit/>
          </a:bodyPr>
          <a:lstStyle/>
          <a:p>
            <a:pPr marL="342900" indent="-342900"/>
            <a:r>
              <a:rPr lang="en-US" dirty="0" smtClean="0">
                <a:solidFill>
                  <a:srgbClr val="FF99FF"/>
                </a:solidFill>
                <a:latin typeface="Arial Black" pitchFamily="34" charset="0"/>
                <a:cs typeface="Arial" pitchFamily="34" charset="0"/>
              </a:rPr>
              <a:t>Based on culture with other organisms Integrated aquaculture</a:t>
            </a:r>
          </a:p>
          <a:p>
            <a:pPr marL="342900" indent="-342900">
              <a:buAutoNum type="arabicPeriod"/>
            </a:pPr>
            <a:r>
              <a:rPr lang="en-US" dirty="0" smtClean="0">
                <a:latin typeface="Arial Black" pitchFamily="34" charset="0"/>
                <a:cs typeface="Arial" pitchFamily="34" charset="0"/>
              </a:rPr>
              <a:t>Paddy cum fish culture</a:t>
            </a:r>
          </a:p>
          <a:p>
            <a:pPr marL="342900" indent="-342900">
              <a:buAutoNum type="arabicPeriod"/>
            </a:pPr>
            <a:r>
              <a:rPr lang="en-US" dirty="0" smtClean="0">
                <a:latin typeface="Arial Black" pitchFamily="34" charset="0"/>
                <a:cs typeface="Arial" pitchFamily="34" charset="0"/>
              </a:rPr>
              <a:t>Poultry cum fish culture</a:t>
            </a:r>
          </a:p>
          <a:p>
            <a:pPr marL="342900" indent="-342900">
              <a:buAutoNum type="arabicPeriod"/>
            </a:pPr>
            <a:r>
              <a:rPr lang="en-US" dirty="0" smtClean="0">
                <a:latin typeface="Arial Black" pitchFamily="34" charset="0"/>
                <a:cs typeface="Arial" pitchFamily="34" charset="0"/>
              </a:rPr>
              <a:t>Duck cum fish culture</a:t>
            </a:r>
          </a:p>
          <a:p>
            <a:pPr marL="342900" indent="-342900">
              <a:buAutoNum type="arabicPeriod"/>
            </a:pPr>
            <a:r>
              <a:rPr lang="en-US" dirty="0" smtClean="0">
                <a:latin typeface="Arial Black" pitchFamily="34" charset="0"/>
                <a:cs typeface="Arial" pitchFamily="34" charset="0"/>
              </a:rPr>
              <a:t>Pig cum fish culture</a:t>
            </a:r>
          </a:p>
          <a:p>
            <a:pPr marL="342900" indent="-342900">
              <a:buAutoNum type="arabicPeriod"/>
            </a:pPr>
            <a:r>
              <a:rPr lang="en-US" dirty="0" smtClean="0">
                <a:latin typeface="Arial Black" pitchFamily="34" charset="0"/>
                <a:cs typeface="Arial" pitchFamily="34" charset="0"/>
              </a:rPr>
              <a:t>Dairy cum fish culture</a:t>
            </a:r>
          </a:p>
          <a:p>
            <a:pPr marL="342900" indent="-342900">
              <a:buAutoNum type="arabicPeriod"/>
            </a:pPr>
            <a:endParaRPr lang="en-US" dirty="0" smtClean="0">
              <a:latin typeface="Arial Black" pitchFamily="34" charset="0"/>
              <a:cs typeface="Arial" pitchFamily="34" charset="0"/>
            </a:endParaRPr>
          </a:p>
          <a:p>
            <a:pPr marL="342900" indent="-342900"/>
            <a:r>
              <a:rPr lang="en-US" dirty="0" smtClean="0">
                <a:solidFill>
                  <a:srgbClr val="FF99FF"/>
                </a:solidFill>
                <a:latin typeface="Arial Black" pitchFamily="34" charset="0"/>
                <a:cs typeface="Arial" pitchFamily="34" charset="0"/>
              </a:rPr>
              <a:t>Based on the climatic conditions</a:t>
            </a:r>
          </a:p>
          <a:p>
            <a:pPr marL="342900" indent="-342900">
              <a:buAutoNum type="arabicPeriod"/>
            </a:pPr>
            <a:r>
              <a:rPr lang="en-US" dirty="0" smtClean="0">
                <a:latin typeface="Arial Black" pitchFamily="34" charset="0"/>
                <a:cs typeface="Arial" pitchFamily="34" charset="0"/>
              </a:rPr>
              <a:t>Warm water culture</a:t>
            </a:r>
          </a:p>
          <a:p>
            <a:pPr marL="342900" indent="-342900">
              <a:buAutoNum type="arabicPeriod"/>
            </a:pPr>
            <a:r>
              <a:rPr lang="en-US" dirty="0" smtClean="0">
                <a:latin typeface="Arial Black" pitchFamily="34" charset="0"/>
                <a:cs typeface="Arial" pitchFamily="34" charset="0"/>
              </a:rPr>
              <a:t>Cold water culture</a:t>
            </a:r>
          </a:p>
          <a:p>
            <a:pPr marL="342900" indent="-342900">
              <a:buAutoNum type="arabicPeriod"/>
            </a:pPr>
            <a:endParaRPr lang="en-US" dirty="0" smtClean="0">
              <a:latin typeface="Arial Black" pitchFamily="34" charset="0"/>
              <a:cs typeface="Arial" pitchFamily="34" charset="0"/>
            </a:endParaRPr>
          </a:p>
          <a:p>
            <a:pPr marL="342900" indent="-342900"/>
            <a:r>
              <a:rPr lang="en-US" dirty="0" smtClean="0">
                <a:solidFill>
                  <a:srgbClr val="FF99FF"/>
                </a:solidFill>
                <a:latin typeface="Arial Black" pitchFamily="34" charset="0"/>
                <a:cs typeface="Arial" pitchFamily="34" charset="0"/>
              </a:rPr>
              <a:t>Fish culture with sewage water – Sewage fed fish culture</a:t>
            </a:r>
          </a:p>
          <a:p>
            <a:pPr marL="342900" indent="-342900"/>
            <a:endParaRPr lang="en-US" dirty="0" smtClean="0">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10600" cy="5355312"/>
          </a:xfrm>
          <a:prstGeom prst="rect">
            <a:avLst/>
          </a:prstGeom>
        </p:spPr>
        <p:txBody>
          <a:bodyPr wrap="square">
            <a:spAutoFit/>
          </a:bodyPr>
          <a:lstStyle/>
          <a:p>
            <a:pPr algn="just" fontAlgn="base"/>
            <a:r>
              <a:rPr lang="en-US" b="1" dirty="0" smtClean="0">
                <a:latin typeface="Times New Roman" pitchFamily="18" charset="0"/>
                <a:cs typeface="Times New Roman" pitchFamily="18" charset="0"/>
              </a:rPr>
              <a:t>5. Growing Pond or Stocking Pond:</a:t>
            </a:r>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This is a large perennial pond, more than 2 m deep and is used for the growth of fish to marketable size. The size of the pond depends upon the fish species to be cultured.</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In addition to the above, 2-3 marketing ponds are also constructed in a fish farm. These are used for stocking fish ready for the market. These ponds are arranged in two or more parallel rows, with 1.25 m space separating them.</a:t>
            </a:r>
          </a:p>
          <a:p>
            <a:pPr algn="just" fontAlgn="base"/>
            <a:endParaRPr lang="en-US" dirty="0" smtClean="0">
              <a:latin typeface="Times New Roman" pitchFamily="18" charset="0"/>
              <a:cs typeface="Times New Roman" pitchFamily="18" charset="0"/>
            </a:endParaRPr>
          </a:p>
          <a:p>
            <a:pPr algn="just" fontAlgn="base"/>
            <a:r>
              <a:rPr lang="en-US" b="1" dirty="0" smtClean="0">
                <a:latin typeface="Times New Roman" pitchFamily="18" charset="0"/>
                <a:cs typeface="Times New Roman" pitchFamily="18" charset="0"/>
              </a:rPr>
              <a:t>Construction of a Fish Pond:</a:t>
            </a:r>
          </a:p>
          <a:p>
            <a:pPr algn="just" fontAlgn="base"/>
            <a:r>
              <a:rPr lang="en-US" dirty="0" smtClean="0">
                <a:latin typeface="Times New Roman" pitchFamily="18" charset="0"/>
                <a:cs typeface="Times New Roman" pitchFamily="18" charset="0"/>
              </a:rPr>
              <a:t>Three kinds of ponds are constructed for fish culture.</a:t>
            </a:r>
          </a:p>
          <a:p>
            <a:pPr algn="just" fontAlgn="base"/>
            <a:r>
              <a:rPr lang="en-US" b="1" dirty="0" smtClean="0">
                <a:latin typeface="Times New Roman" pitchFamily="18" charset="0"/>
                <a:cs typeface="Times New Roman" pitchFamily="18" charset="0"/>
              </a:rPr>
              <a:t>These are:</a:t>
            </a:r>
            <a:endParaRPr lang="en-US" dirty="0" smtClean="0">
              <a:latin typeface="Times New Roman" pitchFamily="18" charset="0"/>
              <a:cs typeface="Times New Roman" pitchFamily="18" charset="0"/>
            </a:endParaRPr>
          </a:p>
          <a:p>
            <a:pPr marL="400050" indent="-400050" algn="just" fontAlgn="base">
              <a:buAutoNum type="romanLcParenBoth"/>
            </a:pPr>
            <a:r>
              <a:rPr lang="en-US" dirty="0" smtClean="0">
                <a:latin typeface="Times New Roman" pitchFamily="18" charset="0"/>
                <a:cs typeface="Times New Roman" pitchFamily="18" charset="0"/>
              </a:rPr>
              <a:t>Ravine pond made by claiming a dry ravine or creek,</a:t>
            </a:r>
          </a:p>
          <a:p>
            <a:pPr marL="400050" indent="-400050" algn="just" fontAlgn="base">
              <a:buAutoNum type="romanLcParenBoth"/>
            </a:pPr>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(ii) Excavated pond is prepared by removing clay from a fairly level area. Excavation is done up to the required depth. Water supply is arranged from a nearby river, canal or well and the inlet is provided with cut off valve and screen,</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(iii) Levee ponds are constructed without excavation on an agricultural land. A levee pond is like an irrigated rice field, but the pond levee is considerably higher.</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8610600" cy="6186309"/>
          </a:xfrm>
          <a:prstGeom prst="rect">
            <a:avLst/>
          </a:prstGeom>
        </p:spPr>
        <p:txBody>
          <a:bodyPr wrap="square">
            <a:spAutoFit/>
          </a:bodyPr>
          <a:lstStyle/>
          <a:p>
            <a:pPr algn="just" fontAlgn="base"/>
            <a:r>
              <a:rPr lang="en-US" dirty="0" smtClean="0">
                <a:latin typeface="Times New Roman" pitchFamily="18" charset="0"/>
                <a:cs typeface="Times New Roman" pitchFamily="18" charset="0"/>
              </a:rPr>
              <a:t>Before constructing a fish farm, selection of a suitable site is important. </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Economy of construction and productivity of the ponds depends largely on its location. </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The main consideration should be the topography, soil type and source of water. </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A gently sloping terrain of a valley, or a bowl shaped area with high lands on three sides and a narrow outlet on the fourth, are considered to be ideal for a fish farm, provided the soil is suitable and water supply is available.</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Such an area can be easily converted into a large pond by constructing an embankment on one side to close the outlet. The soil must be impervious to the water. Rocky and sandy soils should be avoided and silty clay is preferred. </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If the land has been used for agriculture, soil should be tested for residual pesticides, which are toxic to fish.</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Soil should be tested by a soil analyst to determine whether or not the soil is capable of holding water, especially during the dry season. Nursery and rearing ponds can be constructed on porous soil, as they are seasonal and are required to hold water for a short period; but for stocking ponds, porous soil should be treated with clay or suitable soil-sealant is spread over the bottom in several layers to make it impervious.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219200"/>
            <a:ext cx="8686800" cy="4247317"/>
          </a:xfrm>
          <a:prstGeom prst="rect">
            <a:avLst/>
          </a:prstGeom>
        </p:spPr>
        <p:txBody>
          <a:bodyPr wrap="square">
            <a:spAutoFit/>
          </a:bodyPr>
          <a:lstStyle/>
          <a:p>
            <a:pPr algn="just" fontAlgn="base"/>
            <a:r>
              <a:rPr lang="en-US" dirty="0" smtClean="0">
                <a:latin typeface="Times New Roman" pitchFamily="18" charset="0"/>
                <a:cs typeface="Times New Roman" pitchFamily="18" charset="0"/>
              </a:rPr>
              <a:t>Availability of adequate supply of water is an important consideration. </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Rivers, lakes or big reservoirs are considered to be the best source of water. Streams, canals and wells are also good and dependable source of water for the ponds. </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Arrangement should be made for proper drainage. Ponds should be so constructed that each can be drained completely and individually, and water can be replaced with fresh oxygenated water.</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The drain pipe of the pond should be large enough for quick drainage. The inlet pipe should be 15-20 cm above the water level, and must be provided with a screen to prevent the entry of wild fish. </a:t>
            </a:r>
          </a:p>
          <a:p>
            <a:pPr algn="just" fontAlgn="base"/>
            <a:endParaRPr lang="en-US" dirty="0" smtClean="0">
              <a:latin typeface="Times New Roman" pitchFamily="18" charset="0"/>
              <a:cs typeface="Times New Roman" pitchFamily="18" charset="0"/>
            </a:endParaRPr>
          </a:p>
          <a:p>
            <a:pPr algn="just" fontAlgn="base"/>
            <a:r>
              <a:rPr lang="en-US" dirty="0" smtClean="0">
                <a:latin typeface="Times New Roman" pitchFamily="18" charset="0"/>
                <a:cs typeface="Times New Roman" pitchFamily="18" charset="0"/>
              </a:rPr>
              <a:t>A screen should be placed at the end of the outlet also to check loss of fish. Another factor to be considered is that the pond should be free from overflow or flooding from rain water.</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533400"/>
            <a:ext cx="2892010" cy="369332"/>
          </a:xfrm>
          <a:prstGeom prst="rect">
            <a:avLst/>
          </a:prstGeom>
        </p:spPr>
        <p:txBody>
          <a:bodyPr wrap="none">
            <a:spAutoFit/>
          </a:bodyPr>
          <a:lstStyle/>
          <a:p>
            <a:r>
              <a:rPr lang="en-US" dirty="0" smtClean="0">
                <a:solidFill>
                  <a:srgbClr val="FFFF00"/>
                </a:solidFill>
                <a:latin typeface="Arial Black" pitchFamily="34" charset="0"/>
                <a:cs typeface="Arial" pitchFamily="34" charset="0"/>
              </a:rPr>
              <a:t>Pen and Cage culture</a:t>
            </a:r>
            <a:endParaRPr lang="en-US" dirty="0">
              <a:solidFill>
                <a:srgbClr val="FFFF00"/>
              </a:solidFill>
            </a:endParaRPr>
          </a:p>
        </p:txBody>
      </p:sp>
      <p:sp>
        <p:nvSpPr>
          <p:cNvPr id="3" name="Rectangle 2"/>
          <p:cNvSpPr/>
          <p:nvPr/>
        </p:nvSpPr>
        <p:spPr>
          <a:xfrm>
            <a:off x="228600" y="1066800"/>
            <a:ext cx="8686800" cy="5355312"/>
          </a:xfrm>
          <a:prstGeom prst="rect">
            <a:avLst/>
          </a:prstGeom>
        </p:spPr>
        <p:txBody>
          <a:bodyPr wrap="square">
            <a:spAutoFit/>
          </a:bodyPr>
          <a:lstStyle/>
          <a:p>
            <a:pPr algn="just">
              <a:buFont typeface="Wingdings" pitchFamily="2" charset="2"/>
              <a:buChar char="Ø"/>
            </a:pPr>
            <a:r>
              <a:rPr lang="en-US" dirty="0" smtClean="0">
                <a:latin typeface="Times New Roman" pitchFamily="18" charset="0"/>
                <a:cs typeface="Times New Roman" pitchFamily="18" charset="0"/>
              </a:rPr>
              <a:t>Cage culture is an aquaculture production system where fish are held in floating net pens by using meshes.</a:t>
            </a:r>
          </a:p>
          <a:p>
            <a:pPr algn="just">
              <a:buFont typeface="Wingdings" pitchFamily="2" charset="2"/>
              <a:buChar char="Ø"/>
            </a:pPr>
            <a:r>
              <a:rPr lang="en-US" dirty="0" smtClean="0">
                <a:latin typeface="Times New Roman" pitchFamily="18" charset="0"/>
                <a:cs typeface="Times New Roman" pitchFamily="18" charset="0"/>
              </a:rPr>
              <a:t>Intensive method of aquaculture</a:t>
            </a:r>
          </a:p>
          <a:p>
            <a:pPr algn="just">
              <a:buFont typeface="Wingdings" pitchFamily="2" charset="2"/>
              <a:buChar char="Ø"/>
            </a:pPr>
            <a:endParaRPr lang="en-US" dirty="0" smtClean="0">
              <a:latin typeface="Times New Roman" pitchFamily="18" charset="0"/>
              <a:cs typeface="Times New Roman" pitchFamily="18" charset="0"/>
            </a:endParaRPr>
          </a:p>
          <a:p>
            <a:pPr algn="just">
              <a:buFont typeface="Wingdings" pitchFamily="2" charset="2"/>
              <a:buChar char="Ø"/>
            </a:pPr>
            <a:r>
              <a:rPr lang="en-US" dirty="0" smtClean="0">
                <a:latin typeface="Times New Roman" pitchFamily="18" charset="0"/>
                <a:cs typeface="Times New Roman" pitchFamily="18" charset="0"/>
              </a:rPr>
              <a:t>Cage culture of fish utilizes existing water resources but encloses the fish in a cage or basket which allows water to pass freely between the fish and the pond permitting water exchange and waste removal into the surrounding water. </a:t>
            </a:r>
          </a:p>
          <a:p>
            <a:pPr algn="just">
              <a:buFont typeface="Wingdings" pitchFamily="2" charset="2"/>
              <a:buChar char="Ø"/>
            </a:pPr>
            <a:endParaRPr lang="en-US" dirty="0" smtClean="0">
              <a:latin typeface="Times New Roman" pitchFamily="18" charset="0"/>
              <a:cs typeface="Times New Roman" pitchFamily="18" charset="0"/>
            </a:endParaRPr>
          </a:p>
          <a:p>
            <a:pPr algn="just">
              <a:buFont typeface="Wingdings" pitchFamily="2" charset="2"/>
              <a:buChar char="Ø"/>
            </a:pPr>
            <a:r>
              <a:rPr lang="en-US" dirty="0" smtClean="0">
                <a:latin typeface="Times New Roman" pitchFamily="18" charset="0"/>
                <a:cs typeface="Times New Roman" pitchFamily="18" charset="0"/>
              </a:rPr>
              <a:t>Cages are used to culture several types of shell fish and finfish species in fresh, brackish and marine waters. Cages in freshwaters are used for food fish culture and for fry to fingerling rearing.</a:t>
            </a:r>
          </a:p>
          <a:p>
            <a:pPr algn="just">
              <a:buFont typeface="Wingdings" pitchFamily="2" charset="2"/>
              <a:buChar char="Ø"/>
            </a:pPr>
            <a:endParaRPr lang="en-US" dirty="0" smtClean="0">
              <a:latin typeface="Times New Roman" pitchFamily="18" charset="0"/>
              <a:cs typeface="Times New Roman" pitchFamily="18" charset="0"/>
            </a:endParaRPr>
          </a:p>
          <a:p>
            <a:pPr algn="just">
              <a:buFont typeface="Wingdings" pitchFamily="2" charset="2"/>
              <a:buChar char="Ø"/>
            </a:pPr>
            <a:r>
              <a:rPr lang="en-US" dirty="0" smtClean="0">
                <a:latin typeface="Times New Roman" pitchFamily="18" charset="0"/>
                <a:cs typeface="Times New Roman" pitchFamily="18" charset="0"/>
              </a:rPr>
              <a:t>Done in rivers, estuaries, seas</a:t>
            </a:r>
          </a:p>
          <a:p>
            <a:pPr algn="just">
              <a:buFont typeface="Wingdings" pitchFamily="2" charset="2"/>
              <a:buChar char="Ø"/>
            </a:pPr>
            <a:endParaRPr lang="en-US" dirty="0" smtClean="0">
              <a:latin typeface="Times New Roman" pitchFamily="18" charset="0"/>
              <a:cs typeface="Times New Roman" pitchFamily="18" charset="0"/>
            </a:endParaRPr>
          </a:p>
          <a:p>
            <a:pPr algn="just">
              <a:buFont typeface="Wingdings" pitchFamily="2" charset="2"/>
              <a:buChar char="Ø"/>
            </a:pPr>
            <a:r>
              <a:rPr lang="en-US" dirty="0" smtClean="0">
                <a:latin typeface="Times New Roman" pitchFamily="18" charset="0"/>
                <a:cs typeface="Times New Roman" pitchFamily="18" charset="0"/>
              </a:rPr>
              <a:t>Originated in kampuchia – 200 yrs ago- used for transport –alive  form capture area to by trailing cages behind fishing boats</a:t>
            </a:r>
          </a:p>
          <a:p>
            <a:pPr algn="just">
              <a:buFont typeface="Wingdings" pitchFamily="2" charset="2"/>
              <a:buChar char="Ø"/>
            </a:pPr>
            <a:endParaRPr lang="en-US" dirty="0" smtClean="0">
              <a:latin typeface="Times New Roman" pitchFamily="18" charset="0"/>
              <a:cs typeface="Times New Roman" pitchFamily="18" charset="0"/>
            </a:endParaRPr>
          </a:p>
          <a:p>
            <a:pPr algn="just">
              <a:buFont typeface="Wingdings" pitchFamily="2" charset="2"/>
              <a:buChar char="Ø"/>
            </a:pPr>
            <a:r>
              <a:rPr lang="en-US" dirty="0" smtClean="0">
                <a:latin typeface="Times New Roman" pitchFamily="18" charset="0"/>
                <a:cs typeface="Times New Roman" pitchFamily="18" charset="0"/>
              </a:rPr>
              <a:t>Practiced in  Kampuchia, Japan, Thailand , India, Indonesia, Norway, Vietnam, Spain, USA</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09600"/>
            <a:ext cx="2971800" cy="400110"/>
          </a:xfrm>
          <a:prstGeom prst="rect">
            <a:avLst/>
          </a:prstGeom>
        </p:spPr>
        <p:txBody>
          <a:bodyPr wrap="square">
            <a:spAutoFit/>
          </a:bodyPr>
          <a:lstStyle/>
          <a:p>
            <a:r>
              <a:rPr lang="en-US" sz="2000" b="1" dirty="0" smtClean="0">
                <a:solidFill>
                  <a:srgbClr val="FFFF00"/>
                </a:solidFill>
                <a:latin typeface="Times New Roman" pitchFamily="18" charset="0"/>
                <a:cs typeface="Times New Roman" pitchFamily="18" charset="0"/>
              </a:rPr>
              <a:t>STRUCTURE OF CAGE</a:t>
            </a:r>
            <a:endParaRPr lang="en-US" sz="2000" b="1" dirty="0">
              <a:solidFill>
                <a:srgbClr val="FFFF00"/>
              </a:solidFill>
              <a:latin typeface="Times New Roman" pitchFamily="18" charset="0"/>
              <a:cs typeface="Times New Roman" pitchFamily="18" charset="0"/>
            </a:endParaRPr>
          </a:p>
        </p:txBody>
      </p:sp>
      <p:sp>
        <p:nvSpPr>
          <p:cNvPr id="3" name="Rectangle 2"/>
          <p:cNvSpPr/>
          <p:nvPr/>
        </p:nvSpPr>
        <p:spPr>
          <a:xfrm>
            <a:off x="304800" y="1295400"/>
            <a:ext cx="8610600" cy="2492990"/>
          </a:xfrm>
          <a:prstGeom prst="rect">
            <a:avLst/>
          </a:prstGeom>
        </p:spPr>
        <p:txBody>
          <a:bodyPr wrap="square">
            <a:spAutoFit/>
          </a:bodyPr>
          <a:lstStyle/>
          <a:p>
            <a:r>
              <a:rPr lang="en-US" dirty="0" smtClean="0">
                <a:latin typeface="Times New Roman" pitchFamily="18" charset="0"/>
                <a:cs typeface="Times New Roman" pitchFamily="18" charset="0"/>
              </a:rPr>
              <a:t>Square or rectangular, circular, 6sided or 8 sided in shape. Normal size of the cage is 20to 60m</a:t>
            </a:r>
            <a:r>
              <a:rPr lang="en-US" baseline="30000" dirty="0" smtClean="0">
                <a:latin typeface="Times New Roman" pitchFamily="18" charset="0"/>
                <a:cs typeface="Times New Roman" pitchFamily="18" charset="0"/>
              </a:rPr>
              <a:t>3</a:t>
            </a:r>
          </a:p>
          <a:p>
            <a:endParaRPr lang="en-US" baseline="30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 smallest cage is 1m3. the largest cage is 10,000m3.</a:t>
            </a:r>
          </a:p>
          <a:p>
            <a:r>
              <a:rPr lang="en-US" dirty="0" smtClean="0">
                <a:latin typeface="Times New Roman" pitchFamily="18" charset="0"/>
                <a:cs typeface="Times New Roman" pitchFamily="18" charset="0"/>
              </a:rPr>
              <a:t>Cage consist of nets, frames, floats, sinkers and feeders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Net made up of nylon or weld mesh or woven split bamboo</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 frame is made of wood or iron or PVC pipes. </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0"/>
            <a:ext cx="8458200" cy="4385816"/>
          </a:xfrm>
          <a:prstGeom prst="rect">
            <a:avLst/>
          </a:prstGeom>
        </p:spPr>
        <p:txBody>
          <a:bodyPr wrap="square">
            <a:spAutoFit/>
          </a:bodyPr>
          <a:lstStyle/>
          <a:p>
            <a:pPr algn="just">
              <a:lnSpc>
                <a:spcPct val="150000"/>
              </a:lnSpc>
            </a:pPr>
            <a:r>
              <a:rPr lang="en-US" dirty="0" smtClean="0">
                <a:solidFill>
                  <a:srgbClr val="FFFF00"/>
                </a:solidFill>
                <a:latin typeface="Times New Roman" pitchFamily="18" charset="0"/>
                <a:cs typeface="Times New Roman" pitchFamily="18" charset="0"/>
              </a:rPr>
              <a:t>Advantages </a:t>
            </a:r>
          </a:p>
          <a:p>
            <a:pPr algn="just">
              <a:lnSpc>
                <a:spcPct val="200000"/>
              </a:lnSpc>
            </a:pPr>
            <a:r>
              <a:rPr lang="en-US" dirty="0" smtClean="0">
                <a:latin typeface="Times New Roman" pitchFamily="18" charset="0"/>
                <a:cs typeface="Times New Roman" pitchFamily="18" charset="0"/>
              </a:rPr>
              <a:t> its installation is easy. </a:t>
            </a:r>
          </a:p>
          <a:p>
            <a:pPr algn="just">
              <a:lnSpc>
                <a:spcPct val="200000"/>
              </a:lnSpc>
            </a:pPr>
            <a:r>
              <a:rPr lang="en-US" dirty="0" smtClean="0">
                <a:latin typeface="Times New Roman" pitchFamily="18" charset="0"/>
                <a:cs typeface="Times New Roman" pitchFamily="18" charset="0"/>
              </a:rPr>
              <a:t> flexibility of management. </a:t>
            </a:r>
          </a:p>
          <a:p>
            <a:pPr algn="just">
              <a:lnSpc>
                <a:spcPct val="200000"/>
              </a:lnSpc>
            </a:pPr>
            <a:r>
              <a:rPr lang="en-US" dirty="0" smtClean="0">
                <a:latin typeface="Times New Roman" pitchFamily="18" charset="0"/>
                <a:cs typeface="Times New Roman" pitchFamily="18" charset="0"/>
              </a:rPr>
              <a:t> effective use of fish feeds. </a:t>
            </a:r>
          </a:p>
          <a:p>
            <a:pPr algn="just">
              <a:lnSpc>
                <a:spcPct val="200000"/>
              </a:lnSpc>
            </a:pPr>
            <a:r>
              <a:rPr lang="en-US" dirty="0" smtClean="0">
                <a:latin typeface="Times New Roman" pitchFamily="18" charset="0"/>
                <a:cs typeface="Times New Roman" pitchFamily="18" charset="0"/>
              </a:rPr>
              <a:t> less manpower requirement. </a:t>
            </a:r>
          </a:p>
          <a:p>
            <a:pPr algn="just">
              <a:lnSpc>
                <a:spcPct val="200000"/>
              </a:lnSpc>
            </a:pPr>
            <a:r>
              <a:rPr lang="en-US" dirty="0" smtClean="0">
                <a:latin typeface="Times New Roman" pitchFamily="18" charset="0"/>
                <a:cs typeface="Times New Roman" pitchFamily="18" charset="0"/>
              </a:rPr>
              <a:t> better control of fish population. </a:t>
            </a:r>
          </a:p>
          <a:p>
            <a:pPr algn="just">
              <a:lnSpc>
                <a:spcPct val="200000"/>
              </a:lnSpc>
            </a:pPr>
            <a:r>
              <a:rPr lang="en-US" dirty="0" smtClean="0">
                <a:latin typeface="Times New Roman" pitchFamily="18" charset="0"/>
                <a:cs typeface="Times New Roman" pitchFamily="18" charset="0"/>
              </a:rPr>
              <a:t> in emergencies it can be removed from one place to another. </a:t>
            </a:r>
          </a:p>
          <a:p>
            <a:pPr algn="just">
              <a:lnSpc>
                <a:spcPct val="200000"/>
              </a:lnSpc>
            </a:pPr>
            <a:r>
              <a:rPr lang="en-US" dirty="0" smtClean="0">
                <a:latin typeface="Times New Roman" pitchFamily="18" charset="0"/>
                <a:cs typeface="Times New Roman" pitchFamily="18" charset="0"/>
              </a:rPr>
              <a:t> treatment of disease is much simple than that of pond culture.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90600"/>
            <a:ext cx="8763000" cy="5632311"/>
          </a:xfrm>
          <a:prstGeom prst="rect">
            <a:avLst/>
          </a:prstGeom>
        </p:spPr>
        <p:txBody>
          <a:bodyPr wrap="square">
            <a:spAutoFit/>
          </a:bodyPr>
          <a:lstStyle/>
          <a:p>
            <a:pPr algn="just"/>
            <a:r>
              <a:rPr lang="en-US" dirty="0" smtClean="0">
                <a:latin typeface="Times New Roman" pitchFamily="18" charset="0"/>
                <a:cs typeface="Times New Roman" pitchFamily="18" charset="0"/>
              </a:rPr>
              <a:t>It requires less investment, because it use existing water bodies, and simple technology and swift return of investment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controlling the unwanted reproduction of tilapia, therefore mixed-sex populations can be reared in cages.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close observation and sampling of fish is simple and therefore only minimum supervision is needed.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many types of water resources can be used, including lakes, reservoirs, ponds and rivers.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fish handling and harvesting are very simple and helps to maintain the non-seasonal supply of the fish.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Since the cage is meshed, fish inside have less chances of being attacked by predators.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They can be used to clean up eutrophicated waters through culture of caged planktivorous species such as silver carp. Disadvantages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feed must be nutritionally complete and kept fresh.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96290"/>
            <a:ext cx="8763000" cy="5909310"/>
          </a:xfrm>
          <a:prstGeom prst="rect">
            <a:avLst/>
          </a:prstGeom>
        </p:spPr>
        <p:txBody>
          <a:bodyPr wrap="square">
            <a:spAutoFit/>
          </a:bodyPr>
          <a:lstStyle/>
          <a:p>
            <a:pPr algn="just">
              <a:lnSpc>
                <a:spcPct val="150000"/>
              </a:lnSpc>
            </a:pPr>
            <a:r>
              <a:rPr lang="en-US" dirty="0" smtClean="0">
                <a:latin typeface="Times New Roman" pitchFamily="18" charset="0"/>
                <a:cs typeface="Times New Roman" pitchFamily="18" charset="0"/>
              </a:rPr>
              <a:t> Stocked fish simply affected by the external water quality problems eg. low oxygen levels. </a:t>
            </a:r>
          </a:p>
          <a:p>
            <a:pPr algn="just">
              <a:lnSpc>
                <a:spcPct val="150000"/>
              </a:lnSpc>
            </a:pPr>
            <a:r>
              <a:rPr lang="en-US" dirty="0" smtClean="0">
                <a:latin typeface="Times New Roman" pitchFamily="18" charset="0"/>
                <a:cs typeface="Times New Roman" pitchFamily="18" charset="0"/>
              </a:rPr>
              <a:t> Diseases are a common problem in cage culture. The crowding in cages promotes stress and allows disease organisms spread rapidly. Also, wild fish around the cage can transmit diseases to the caged fish. </a:t>
            </a:r>
          </a:p>
          <a:p>
            <a:pPr algn="just">
              <a:lnSpc>
                <a:spcPct val="150000"/>
              </a:lnSpc>
            </a:pPr>
            <a:r>
              <a:rPr lang="en-US" dirty="0" smtClean="0">
                <a:latin typeface="Times New Roman" pitchFamily="18" charset="0"/>
                <a:cs typeface="Times New Roman" pitchFamily="18" charset="0"/>
              </a:rPr>
              <a:t> caged fish are unable to get the natural food of their choice, whereas it is readily available to the free fish. During feeding a significant amounts of fish feed passes out through the mesh, therefore, fish require feeding many times a day. </a:t>
            </a:r>
          </a:p>
          <a:p>
            <a:pPr algn="just">
              <a:lnSpc>
                <a:spcPct val="150000"/>
              </a:lnSpc>
            </a:pPr>
            <a:r>
              <a:rPr lang="en-US" dirty="0" smtClean="0">
                <a:latin typeface="Times New Roman" pitchFamily="18" charset="0"/>
                <a:cs typeface="Times New Roman" pitchFamily="18" charset="0"/>
              </a:rPr>
              <a:t> The high fish density with the high feeding rates, often reduce dissolved oxygen and increase ammonia concentration in and around the cage, especially if there is no water movement through the cage. </a:t>
            </a:r>
          </a:p>
          <a:p>
            <a:pPr algn="just">
              <a:lnSpc>
                <a:spcPct val="150000"/>
              </a:lnSpc>
            </a:pPr>
            <a:r>
              <a:rPr lang="en-US" dirty="0" smtClean="0">
                <a:latin typeface="Times New Roman" pitchFamily="18" charset="0"/>
                <a:cs typeface="Times New Roman" pitchFamily="18" charset="0"/>
              </a:rPr>
              <a:t> In public waters, cage culture faces many competing interests and its legal status is not well defined. </a:t>
            </a:r>
          </a:p>
          <a:p>
            <a:pPr algn="just">
              <a:lnSpc>
                <a:spcPct val="150000"/>
              </a:lnSpc>
            </a:pPr>
            <a:r>
              <a:rPr lang="en-US" dirty="0" smtClean="0">
                <a:latin typeface="Times New Roman" pitchFamily="18" charset="0"/>
                <a:cs typeface="Times New Roman" pitchFamily="18" charset="0"/>
              </a:rPr>
              <a:t> It is difficult to overwinter warm-water fish in cages. There is usually a high mortality rate because of bacterial and fungal diseases.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descr="Aquaculture: Characters, Types and Qualiti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195" name="Picture 3" descr="C:\Users\DELL\Desktop\download.jpg"/>
          <p:cNvPicPr>
            <a:picLocks noChangeAspect="1" noChangeArrowheads="1"/>
          </p:cNvPicPr>
          <p:nvPr/>
        </p:nvPicPr>
        <p:blipFill>
          <a:blip r:embed="rId2"/>
          <a:srcRect/>
          <a:stretch>
            <a:fillRect/>
          </a:stretch>
        </p:blipFill>
        <p:spPr bwMode="auto">
          <a:xfrm>
            <a:off x="2743200" y="838200"/>
            <a:ext cx="3810000" cy="5715000"/>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895600"/>
            <a:ext cx="4317207" cy="1015663"/>
          </a:xfrm>
          <a:prstGeom prst="rect">
            <a:avLst/>
          </a:prstGeom>
        </p:spPr>
        <p:txBody>
          <a:bodyPr wrap="none">
            <a:spAutoFit/>
          </a:bodyPr>
          <a:lstStyle/>
          <a:p>
            <a:pPr algn="ctr"/>
            <a:r>
              <a:rPr lang="en-US" sz="6000" b="1" dirty="0" smtClean="0">
                <a:solidFill>
                  <a:srgbClr val="FF33CC"/>
                </a:solidFill>
                <a:latin typeface="Algerian" pitchFamily="82" charset="0"/>
                <a:cs typeface="Arial" pitchFamily="34" charset="0"/>
              </a:rPr>
              <a:t>THANK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28600"/>
            <a:ext cx="2291140" cy="461665"/>
          </a:xfrm>
          <a:prstGeom prst="rect">
            <a:avLst/>
          </a:prstGeom>
        </p:spPr>
        <p:txBody>
          <a:bodyPr wrap="none">
            <a:spAutoFit/>
          </a:bodyPr>
          <a:lstStyle/>
          <a:p>
            <a:r>
              <a:rPr lang="en-US" sz="2400" dirty="0" smtClean="0">
                <a:solidFill>
                  <a:srgbClr val="FFFF00"/>
                </a:solidFill>
                <a:latin typeface="Arial Black" pitchFamily="34" charset="0"/>
                <a:cs typeface="Arial" pitchFamily="34" charset="0"/>
              </a:rPr>
              <a:t>Monoculture</a:t>
            </a:r>
            <a:endParaRPr lang="en-US" sz="2400" dirty="0">
              <a:solidFill>
                <a:srgbClr val="FFFF00"/>
              </a:solidFill>
            </a:endParaRPr>
          </a:p>
        </p:txBody>
      </p:sp>
      <p:sp>
        <p:nvSpPr>
          <p:cNvPr id="3" name="Rectangle 2"/>
          <p:cNvSpPr/>
          <p:nvPr/>
        </p:nvSpPr>
        <p:spPr>
          <a:xfrm>
            <a:off x="304800" y="685800"/>
            <a:ext cx="8610600" cy="5493812"/>
          </a:xfrm>
          <a:prstGeom prst="rect">
            <a:avLst/>
          </a:prstGeom>
        </p:spPr>
        <p:txBody>
          <a:bodyPr wrap="square">
            <a:spAutoFit/>
          </a:bodyPr>
          <a:lstStyle/>
          <a:p>
            <a:pPr fontAlgn="base">
              <a:lnSpc>
                <a:spcPct val="150000"/>
              </a:lnSpc>
              <a:buFont typeface="Wingdings" pitchFamily="2" charset="2"/>
              <a:buChar char="Ø"/>
            </a:pPr>
            <a:r>
              <a:rPr lang="en-US" b="1" dirty="0" smtClean="0">
                <a:latin typeface="Times New Roman" pitchFamily="18" charset="0"/>
                <a:cs typeface="Times New Roman" pitchFamily="18" charset="0"/>
              </a:rPr>
              <a:t>Monoculture is the culture of single species of fish in a pond or tank.</a:t>
            </a:r>
          </a:p>
          <a:p>
            <a:pPr fontAlgn="base">
              <a:lnSpc>
                <a:spcPct val="150000"/>
              </a:lnSpc>
              <a:buFont typeface="Wingdings" pitchFamily="2" charset="2"/>
              <a:buChar char="Ø"/>
            </a:pPr>
            <a:r>
              <a:rPr lang="en-US" b="1" dirty="0" smtClean="0">
                <a:latin typeface="Times New Roman" pitchFamily="18" charset="0"/>
                <a:cs typeface="Times New Roman" pitchFamily="18" charset="0"/>
              </a:rPr>
              <a:t>The culture of trout, tilapia, catfish , carps are typical examples of monoculture.</a:t>
            </a:r>
          </a:p>
          <a:p>
            <a:pPr fontAlgn="base">
              <a:lnSpc>
                <a:spcPct val="150000"/>
              </a:lnSpc>
              <a:buFont typeface="Wingdings" pitchFamily="2" charset="2"/>
              <a:buChar char="Ø"/>
            </a:pPr>
            <a:r>
              <a:rPr lang="en-US" b="1" dirty="0" smtClean="0">
                <a:latin typeface="Times New Roman" pitchFamily="18" charset="0"/>
                <a:cs typeface="Times New Roman" pitchFamily="18" charset="0"/>
              </a:rPr>
              <a:t>Breeding performance of a single species can be easily observed and recorded in a monoculture system. </a:t>
            </a:r>
          </a:p>
          <a:p>
            <a:pPr fontAlgn="base">
              <a:lnSpc>
                <a:spcPct val="150000"/>
              </a:lnSpc>
              <a:buFont typeface="Wingdings" pitchFamily="2" charset="2"/>
              <a:buChar char="Ø"/>
            </a:pPr>
            <a:r>
              <a:rPr lang="en-US" b="1" dirty="0" smtClean="0">
                <a:latin typeface="Times New Roman" pitchFamily="18" charset="0"/>
                <a:cs typeface="Times New Roman" pitchFamily="18" charset="0"/>
              </a:rPr>
              <a:t>Additionally, it doesn’t involve any competition for feed and space among fishes. </a:t>
            </a:r>
          </a:p>
          <a:p>
            <a:pPr fontAlgn="base">
              <a:lnSpc>
                <a:spcPct val="150000"/>
              </a:lnSpc>
              <a:buFont typeface="Wingdings" pitchFamily="2" charset="2"/>
              <a:buChar char="Ø"/>
            </a:pPr>
            <a:r>
              <a:rPr lang="en-US" b="1" dirty="0" smtClean="0">
                <a:latin typeface="Times New Roman" pitchFamily="18" charset="0"/>
                <a:cs typeface="Times New Roman" pitchFamily="18" charset="0"/>
              </a:rPr>
              <a:t>Monoculture in intensive system is commonly practiced for high value, marketable    fish species.</a:t>
            </a:r>
          </a:p>
          <a:p>
            <a:pPr fontAlgn="base">
              <a:lnSpc>
                <a:spcPct val="150000"/>
              </a:lnSpc>
              <a:buFont typeface="Wingdings" pitchFamily="2" charset="2"/>
              <a:buChar char="Ø"/>
            </a:pPr>
            <a:r>
              <a:rPr lang="en-US" b="1" dirty="0" smtClean="0">
                <a:latin typeface="Times New Roman" pitchFamily="18" charset="0"/>
                <a:cs typeface="Times New Roman" pitchFamily="18" charset="0"/>
              </a:rPr>
              <a:t> It is the only method of culture used in re-circulating system, running water system and in cages wherever the supply of natural food is limited.</a:t>
            </a:r>
          </a:p>
          <a:p>
            <a:pPr fontAlgn="base">
              <a:lnSpc>
                <a:spcPct val="150000"/>
              </a:lnSpc>
            </a:pPr>
            <a:r>
              <a:rPr lang="en-US" b="1" dirty="0" smtClean="0">
                <a:solidFill>
                  <a:srgbClr val="FFFF00"/>
                </a:solidFill>
                <a:latin typeface="Times New Roman" pitchFamily="18" charset="0"/>
                <a:cs typeface="Times New Roman" pitchFamily="18" charset="0"/>
              </a:rPr>
              <a:t>Categories of monoculture: </a:t>
            </a:r>
          </a:p>
          <a:p>
            <a:pPr fontAlgn="base">
              <a:lnSpc>
                <a:spcPct val="150000"/>
              </a:lnSpc>
              <a:buFont typeface="Wingdings" pitchFamily="2" charset="2"/>
              <a:buChar char="Ø"/>
            </a:pPr>
            <a:r>
              <a:rPr lang="en-US" b="1" dirty="0" smtClean="0">
                <a:latin typeface="Times New Roman" pitchFamily="18" charset="0"/>
                <a:cs typeface="Times New Roman" pitchFamily="18" charset="0"/>
              </a:rPr>
              <a:t> Freshwater culture </a:t>
            </a:r>
          </a:p>
          <a:p>
            <a:pPr fontAlgn="base">
              <a:lnSpc>
                <a:spcPct val="150000"/>
              </a:lnSpc>
              <a:buFont typeface="Wingdings" pitchFamily="2" charset="2"/>
              <a:buChar char="Ø"/>
            </a:pPr>
            <a:r>
              <a:rPr lang="en-US" b="1" dirty="0" smtClean="0">
                <a:latin typeface="Times New Roman" pitchFamily="18" charset="0"/>
                <a:cs typeface="Times New Roman" pitchFamily="18" charset="0"/>
              </a:rPr>
              <a:t> Marine water culture </a:t>
            </a:r>
          </a:p>
          <a:p>
            <a:pPr fontAlgn="base">
              <a:lnSpc>
                <a:spcPct val="150000"/>
              </a:lnSpc>
              <a:buFont typeface="Wingdings" pitchFamily="2" charset="2"/>
              <a:buChar char="Ø"/>
            </a:pPr>
            <a:r>
              <a:rPr lang="en-US" b="1" dirty="0" smtClean="0">
                <a:latin typeface="Times New Roman" pitchFamily="18" charset="0"/>
                <a:cs typeface="Times New Roman" pitchFamily="18" charset="0"/>
              </a:rPr>
              <a:t> Brackish water culture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305800" cy="5909310"/>
          </a:xfrm>
          <a:prstGeom prst="rect">
            <a:avLst/>
          </a:prstGeom>
        </p:spPr>
        <p:txBody>
          <a:bodyPr wrap="square">
            <a:spAutoFit/>
          </a:bodyPr>
          <a:lstStyle/>
          <a:p>
            <a:pPr fontAlgn="base">
              <a:lnSpc>
                <a:spcPct val="150000"/>
              </a:lnSpc>
            </a:pPr>
            <a:r>
              <a:rPr lang="en-US" b="1" dirty="0" smtClean="0">
                <a:solidFill>
                  <a:srgbClr val="FFFF00"/>
                </a:solidFill>
                <a:latin typeface="Times New Roman" pitchFamily="18" charset="0"/>
                <a:cs typeface="Times New Roman" pitchFamily="18" charset="0"/>
              </a:rPr>
              <a:t>Advantages of Monoculture :</a:t>
            </a:r>
          </a:p>
          <a:p>
            <a:pPr fontAlgn="base">
              <a:lnSpc>
                <a:spcPct val="150000"/>
              </a:lnSpc>
              <a:buFont typeface="Wingdings" pitchFamily="2" charset="2"/>
              <a:buChar char="Ø"/>
            </a:pPr>
            <a:r>
              <a:rPr lang="en-US" b="1" dirty="0" smtClean="0">
                <a:latin typeface="Times New Roman" pitchFamily="18" charset="0"/>
                <a:cs typeface="Times New Roman" pitchFamily="18" charset="0"/>
              </a:rPr>
              <a:t>Easy to feeding</a:t>
            </a:r>
          </a:p>
          <a:p>
            <a:pPr fontAlgn="base">
              <a:lnSpc>
                <a:spcPct val="150000"/>
              </a:lnSpc>
              <a:buFont typeface="Wingdings" pitchFamily="2" charset="2"/>
              <a:buChar char="Ø"/>
            </a:pPr>
            <a:r>
              <a:rPr lang="en-US" b="1" dirty="0" smtClean="0">
                <a:latin typeface="Times New Roman" pitchFamily="18" charset="0"/>
                <a:cs typeface="Times New Roman" pitchFamily="18" charset="0"/>
              </a:rPr>
              <a:t>Permits great control over size, age and sex</a:t>
            </a:r>
          </a:p>
          <a:p>
            <a:pPr fontAlgn="base">
              <a:lnSpc>
                <a:spcPct val="150000"/>
              </a:lnSpc>
              <a:buFont typeface="Wingdings" pitchFamily="2" charset="2"/>
              <a:buChar char="Ø"/>
            </a:pPr>
            <a:r>
              <a:rPr lang="en-US" b="1" dirty="0" smtClean="0">
                <a:latin typeface="Times New Roman" pitchFamily="18" charset="0"/>
                <a:cs typeface="Times New Roman" pitchFamily="18" charset="0"/>
              </a:rPr>
              <a:t>Easy to operate</a:t>
            </a:r>
          </a:p>
          <a:p>
            <a:pPr fontAlgn="base">
              <a:lnSpc>
                <a:spcPct val="150000"/>
              </a:lnSpc>
              <a:buFont typeface="Wingdings" pitchFamily="2" charset="2"/>
              <a:buChar char="Ø"/>
            </a:pPr>
            <a:r>
              <a:rPr lang="en-US" b="1" dirty="0" smtClean="0">
                <a:latin typeface="Times New Roman" pitchFamily="18" charset="0"/>
                <a:cs typeface="Times New Roman" pitchFamily="18" charset="0"/>
              </a:rPr>
              <a:t>Selective harvest of marketable fish can be employed</a:t>
            </a:r>
          </a:p>
          <a:p>
            <a:pPr fontAlgn="base">
              <a:lnSpc>
                <a:spcPct val="150000"/>
              </a:lnSpc>
              <a:buFont typeface="Wingdings" pitchFamily="2" charset="2"/>
              <a:buChar char="Ø"/>
            </a:pPr>
            <a:r>
              <a:rPr lang="en-US" b="1" dirty="0" smtClean="0">
                <a:latin typeface="Times New Roman" pitchFamily="18" charset="0"/>
                <a:cs typeface="Times New Roman" pitchFamily="18" charset="0"/>
              </a:rPr>
              <a:t>Suitable for farmers having limited land resources</a:t>
            </a:r>
          </a:p>
          <a:p>
            <a:pPr>
              <a:lnSpc>
                <a:spcPct val="150000"/>
              </a:lnSpc>
            </a:pPr>
            <a:r>
              <a:rPr lang="en-US" b="1" dirty="0" smtClean="0">
                <a:solidFill>
                  <a:srgbClr val="FFFF00"/>
                </a:solidFill>
                <a:latin typeface="Times New Roman" pitchFamily="18" charset="0"/>
                <a:cs typeface="Times New Roman" pitchFamily="18" charset="0"/>
              </a:rPr>
              <a:t>Disadvantages of Monoculture: </a:t>
            </a:r>
          </a:p>
          <a:p>
            <a:pPr marL="342900" indent="-342900" algn="just">
              <a:lnSpc>
                <a:spcPct val="150000"/>
              </a:lnSpc>
              <a:buAutoNum type="arabicPeriod"/>
            </a:pPr>
            <a:r>
              <a:rPr lang="en-US" b="1" dirty="0" smtClean="0">
                <a:latin typeface="Times New Roman" pitchFamily="18" charset="0"/>
                <a:cs typeface="Times New Roman" pitchFamily="18" charset="0"/>
              </a:rPr>
              <a:t>Natural productivity of pond is not fully utilized. </a:t>
            </a:r>
          </a:p>
          <a:p>
            <a:pPr marL="342900" indent="-342900" algn="just">
              <a:lnSpc>
                <a:spcPct val="150000"/>
              </a:lnSpc>
              <a:buAutoNum type="arabicPeriod"/>
            </a:pPr>
            <a:r>
              <a:rPr lang="en-US" b="1" dirty="0" smtClean="0">
                <a:latin typeface="Times New Roman" pitchFamily="18" charset="0"/>
                <a:cs typeface="Times New Roman" pitchFamily="18" charset="0"/>
              </a:rPr>
              <a:t>Available space/ ecological niches in water column are not fully utilized. </a:t>
            </a:r>
          </a:p>
          <a:p>
            <a:pPr marL="342900" indent="-342900" algn="just">
              <a:lnSpc>
                <a:spcPct val="150000"/>
              </a:lnSpc>
              <a:buAutoNum type="arabicPeriod"/>
            </a:pPr>
            <a:r>
              <a:rPr lang="en-US" b="1" dirty="0" smtClean="0">
                <a:latin typeface="Times New Roman" pitchFamily="18" charset="0"/>
                <a:cs typeface="Times New Roman" pitchFamily="18" charset="0"/>
              </a:rPr>
              <a:t>In case of disease outbreaks greater chances of yield loss are there. </a:t>
            </a:r>
          </a:p>
          <a:p>
            <a:pPr marL="342900" indent="-342900" algn="just">
              <a:lnSpc>
                <a:spcPct val="150000"/>
              </a:lnSpc>
              <a:buAutoNum type="arabicPeriod"/>
            </a:pPr>
            <a:r>
              <a:rPr lang="en-US" b="1" dirty="0" smtClean="0">
                <a:latin typeface="Times New Roman" pitchFamily="18" charset="0"/>
                <a:cs typeface="Times New Roman" pitchFamily="18" charset="0"/>
              </a:rPr>
              <a:t>Cannibalism may also be possible among fish. </a:t>
            </a:r>
          </a:p>
          <a:p>
            <a:pPr marL="342900" indent="-342900" algn="just">
              <a:lnSpc>
                <a:spcPct val="150000"/>
              </a:lnSpc>
              <a:buAutoNum type="arabicPeriod"/>
            </a:pPr>
            <a:r>
              <a:rPr lang="en-US" b="1" dirty="0" smtClean="0">
                <a:latin typeface="Times New Roman" pitchFamily="18" charset="0"/>
                <a:cs typeface="Times New Roman" pitchFamily="18" charset="0"/>
              </a:rPr>
              <a:t>More risk of regression in water quality like dissolved oxygen depletion. </a:t>
            </a:r>
          </a:p>
          <a:p>
            <a:pPr marL="342900" indent="-342900" algn="just">
              <a:lnSpc>
                <a:spcPct val="150000"/>
              </a:lnSpc>
              <a:buAutoNum type="arabicPeriod"/>
            </a:pPr>
            <a:r>
              <a:rPr lang="en-US" b="1" dirty="0" smtClean="0">
                <a:latin typeface="Times New Roman" pitchFamily="18" charset="0"/>
                <a:cs typeface="Times New Roman" pitchFamily="18" charset="0"/>
              </a:rPr>
              <a:t>Due to the dependence of fish species on natural food as in common carp fry, fish growth is affected in case of shortage of natural food.</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0.gstatic.com/images?q=tbn:ANd9GcR4PkC_-gEwPiIV3AwGbvRSsCRQdWF3Gjghp3JnZYMfv3-yUXQ&amp;s"/>
          <p:cNvPicPr>
            <a:picLocks noChangeAspect="1" noChangeArrowheads="1"/>
          </p:cNvPicPr>
          <p:nvPr/>
        </p:nvPicPr>
        <p:blipFill>
          <a:blip r:embed="rId2"/>
          <a:srcRect/>
          <a:stretch>
            <a:fillRect/>
          </a:stretch>
        </p:blipFill>
        <p:spPr bwMode="auto">
          <a:xfrm>
            <a:off x="457200" y="533400"/>
            <a:ext cx="8229600" cy="5562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descr="https://forestrypedia.com/wp-content/uploads/2018/06/Fish-found-in-Pakista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3556" name="AutoShape 4" descr="https://forestrypedia.com/wp-content/uploads/2018/06/Fish-found-in-Pakista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23557" name="Picture 5" descr="C:\Users\DELL\Desktop\Fish-found-in-Pakistan.jpg"/>
          <p:cNvPicPr>
            <a:picLocks noChangeAspect="1" noChangeArrowheads="1"/>
          </p:cNvPicPr>
          <p:nvPr/>
        </p:nvPicPr>
        <p:blipFill>
          <a:blip r:embed="rId2"/>
          <a:srcRect/>
          <a:stretch>
            <a:fillRect/>
          </a:stretch>
        </p:blipFill>
        <p:spPr bwMode="auto">
          <a:xfrm>
            <a:off x="228600" y="228600"/>
            <a:ext cx="8763000" cy="6629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763000" cy="5909310"/>
          </a:xfrm>
          <a:prstGeom prst="rect">
            <a:avLst/>
          </a:prstGeom>
        </p:spPr>
        <p:txBody>
          <a:bodyPr wrap="square">
            <a:spAutoFit/>
          </a:bodyPr>
          <a:lstStyle/>
          <a:p>
            <a:r>
              <a:rPr lang="en-US" b="1" dirty="0" smtClean="0">
                <a:solidFill>
                  <a:srgbClr val="FFFF00"/>
                </a:solidFill>
                <a:latin typeface="Times New Roman" pitchFamily="18" charset="0"/>
                <a:cs typeface="Times New Roman" pitchFamily="18" charset="0"/>
              </a:rPr>
              <a:t>Cultivable fish species in India: </a:t>
            </a:r>
          </a:p>
          <a:p>
            <a:pPr>
              <a:lnSpc>
                <a:spcPct val="150000"/>
              </a:lnSpc>
            </a:pPr>
            <a:r>
              <a:rPr lang="en-US" b="1" dirty="0" smtClean="0">
                <a:latin typeface="Times New Roman" pitchFamily="18" charset="0"/>
                <a:cs typeface="Times New Roman" pitchFamily="18" charset="0"/>
              </a:rPr>
              <a:t> Indigenous species: Catla </a:t>
            </a:r>
            <a:r>
              <a:rPr lang="en-US" b="1" dirty="0" err="1" smtClean="0">
                <a:latin typeface="Times New Roman" pitchFamily="18" charset="0"/>
                <a:cs typeface="Times New Roman" pitchFamily="18" charset="0"/>
              </a:rPr>
              <a:t>catla</a:t>
            </a:r>
            <a:r>
              <a:rPr lang="en-US" b="1" dirty="0" smtClean="0">
                <a:latin typeface="Times New Roman" pitchFamily="18" charset="0"/>
                <a:cs typeface="Times New Roman" pitchFamily="18" charset="0"/>
              </a:rPr>
              <a:t>, Labeo rohita, L. calbasu, Cirrihinus mrigala, C.cirrhosa. </a:t>
            </a:r>
          </a:p>
          <a:p>
            <a:pPr>
              <a:lnSpc>
                <a:spcPct val="150000"/>
              </a:lnSpc>
            </a:pPr>
            <a:r>
              <a:rPr lang="en-US" b="1" dirty="0" smtClean="0">
                <a:latin typeface="Times New Roman" pitchFamily="18" charset="0"/>
                <a:cs typeface="Times New Roman" pitchFamily="18" charset="0"/>
              </a:rPr>
              <a:t> Exotic carps: Hypothalmicthys molitrix (silver carp), Cyprinus carpio, Ctenopharyngodon idella (grass carp) </a:t>
            </a:r>
          </a:p>
          <a:p>
            <a:endParaRPr lang="en-US" b="1" dirty="0" smtClean="0">
              <a:latin typeface="Times New Roman" pitchFamily="18" charset="0"/>
              <a:cs typeface="Times New Roman" pitchFamily="18" charset="0"/>
            </a:endParaRPr>
          </a:p>
          <a:p>
            <a:r>
              <a:rPr lang="en-US" b="1" dirty="0" smtClean="0">
                <a:solidFill>
                  <a:srgbClr val="FFFF00"/>
                </a:solidFill>
                <a:latin typeface="Times New Roman" pitchFamily="18" charset="0"/>
                <a:cs typeface="Times New Roman" pitchFamily="18" charset="0"/>
              </a:rPr>
              <a:t>Characteristics of cultivable fish species: </a:t>
            </a:r>
          </a:p>
          <a:p>
            <a:pPr>
              <a:lnSpc>
                <a:spcPct val="150000"/>
              </a:lnSpc>
            </a:pPr>
            <a:r>
              <a:rPr lang="en-US" b="1" dirty="0" smtClean="0">
                <a:latin typeface="Times New Roman" pitchFamily="18" charset="0"/>
                <a:cs typeface="Times New Roman" pitchFamily="18" charset="0"/>
              </a:rPr>
              <a:t> They must possess fast growth rate. </a:t>
            </a:r>
          </a:p>
          <a:p>
            <a:pPr>
              <a:lnSpc>
                <a:spcPct val="150000"/>
              </a:lnSpc>
            </a:pPr>
            <a:r>
              <a:rPr lang="en-US" b="1" dirty="0" smtClean="0">
                <a:latin typeface="Times New Roman" pitchFamily="18" charset="0"/>
                <a:cs typeface="Times New Roman" pitchFamily="18" charset="0"/>
              </a:rPr>
              <a:t> They should be able to feed on cheap artificial feed. </a:t>
            </a:r>
          </a:p>
          <a:p>
            <a:pPr>
              <a:lnSpc>
                <a:spcPct val="150000"/>
              </a:lnSpc>
            </a:pPr>
            <a:r>
              <a:rPr lang="en-US" b="1" dirty="0" smtClean="0">
                <a:latin typeface="Times New Roman" pitchFamily="18" charset="0"/>
                <a:cs typeface="Times New Roman" pitchFamily="18" charset="0"/>
              </a:rPr>
              <a:t> Hardy fishes should be preferred. </a:t>
            </a:r>
          </a:p>
          <a:p>
            <a:pPr>
              <a:lnSpc>
                <a:spcPct val="150000"/>
              </a:lnSpc>
            </a:pPr>
            <a:r>
              <a:rPr lang="en-US" b="1" dirty="0" smtClean="0">
                <a:latin typeface="Times New Roman" pitchFamily="18" charset="0"/>
                <a:cs typeface="Times New Roman" pitchFamily="18" charset="0"/>
              </a:rPr>
              <a:t> They must have high tolerance against adverse physico-chemical water parameters. </a:t>
            </a:r>
          </a:p>
          <a:p>
            <a:pPr>
              <a:lnSpc>
                <a:spcPct val="150000"/>
              </a:lnSpc>
            </a:pPr>
            <a:r>
              <a:rPr lang="en-US" b="1" dirty="0" smtClean="0">
                <a:latin typeface="Times New Roman" pitchFamily="18" charset="0"/>
                <a:cs typeface="Times New Roman" pitchFamily="18" charset="0"/>
              </a:rPr>
              <a:t> They should be disease resistant. </a:t>
            </a:r>
          </a:p>
          <a:p>
            <a:pPr>
              <a:lnSpc>
                <a:spcPct val="150000"/>
              </a:lnSpc>
            </a:pPr>
            <a:r>
              <a:rPr lang="en-US" b="1" dirty="0" smtClean="0">
                <a:latin typeface="Times New Roman" pitchFamily="18" charset="0"/>
                <a:cs typeface="Times New Roman" pitchFamily="18" charset="0"/>
              </a:rPr>
              <a:t> The fishes should be of good nutritional value. </a:t>
            </a:r>
          </a:p>
          <a:p>
            <a:pPr>
              <a:lnSpc>
                <a:spcPct val="150000"/>
              </a:lnSpc>
            </a:pPr>
            <a:r>
              <a:rPr lang="en-US" b="1" dirty="0" smtClean="0">
                <a:latin typeface="Times New Roman" pitchFamily="18" charset="0"/>
                <a:cs typeface="Times New Roman" pitchFamily="18" charset="0"/>
              </a:rPr>
              <a:t> Easy to harvest. </a:t>
            </a:r>
          </a:p>
          <a:p>
            <a:pPr>
              <a:lnSpc>
                <a:spcPct val="150000"/>
              </a:lnSpc>
            </a:pPr>
            <a:r>
              <a:rPr lang="en-US" b="1" dirty="0" smtClean="0">
                <a:latin typeface="Times New Roman" pitchFamily="18" charset="0"/>
                <a:cs typeface="Times New Roman" pitchFamily="18" charset="0"/>
              </a:rPr>
              <a:t> They should be prolific breeder.</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2881</TotalTime>
  <Words>3513</Words>
  <Application>Microsoft Office PowerPoint</Application>
  <PresentationFormat>On-screen Show (4:3)</PresentationFormat>
  <Paragraphs>378</Paragraphs>
  <Slides>49</Slides>
  <Notes>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Verve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168</cp:revision>
  <dcterms:created xsi:type="dcterms:W3CDTF">2006-08-16T00:00:00Z</dcterms:created>
  <dcterms:modified xsi:type="dcterms:W3CDTF">2021-09-29T12:16:56Z</dcterms:modified>
</cp:coreProperties>
</file>